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71" r:id="rId4"/>
    <p:sldId id="266" r:id="rId5"/>
    <p:sldId id="267" r:id="rId6"/>
    <p:sldId id="268" r:id="rId7"/>
    <p:sldId id="269" r:id="rId8"/>
    <p:sldId id="257" r:id="rId9"/>
    <p:sldId id="275" r:id="rId10"/>
    <p:sldId id="259" r:id="rId11"/>
    <p:sldId id="277" r:id="rId12"/>
    <p:sldId id="262" r:id="rId13"/>
    <p:sldId id="260" r:id="rId14"/>
    <p:sldId id="265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2859C0-795F-4F56-A042-07E367BEFE3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000B1-B9AA-468C-B036-304EA23369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3000B1-B9AA-468C-B036-304EA2336967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9;&#1056;&#1054;&#1050;%205%20&#1050;&#1051;\&#1050;&#1077;&#1083;&#1100;&#1085;&#1089;&#1082;&#1080;&#1081;%20&#1089;&#1086;&#1073;&#1086;&#1088;.%20&#1054;&#1088;&#1075;&#1072;&#1085;.mp4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9;&#1056;&#1054;&#1050;%205%20&#1050;&#1051;\Ave%20Maria%20_%20Giulio%20Caccini%20&#1085;&#1086;&#1090;&#1099;%20%20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9;&#1056;&#1054;&#1050;%205%20&#1050;&#1051;\&#1093;&#1088;&#1072;&#1084;1%20(online-video-cutter.com)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9;&#1056;&#1054;&#1050;%205%20&#1050;&#1051;\&#1093;&#1088;&#1072;&#1084;2.......mp4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2500306"/>
            <a:ext cx="7772400" cy="1470025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  <a:latin typeface="Batang" pitchFamily="18" charset="-127"/>
                <a:ea typeface="Batang" pitchFamily="18" charset="-127"/>
              </a:rPr>
              <a:t>Урок музыки в 5 классе</a:t>
            </a:r>
            <a:endParaRPr lang="ru-RU" b="1" dirty="0">
              <a:solidFill>
                <a:srgbClr val="7030A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3714752"/>
            <a:ext cx="7758122" cy="292895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Тема урока: «Застывшая музыка. Музыка и архитектура»</a:t>
            </a:r>
          </a:p>
          <a:p>
            <a:endParaRPr lang="ru-RU" sz="2400" b="1" dirty="0" smtClean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МБОУ «Социалистическая средняя школа №18»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2018-2019 учебный год</a:t>
            </a:r>
          </a:p>
          <a:p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Учитель: 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Бобрышева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Batang" pitchFamily="18" charset="-127"/>
                <a:ea typeface="Batang" pitchFamily="18" charset="-127"/>
              </a:rPr>
              <a:t> А.В.</a:t>
            </a:r>
            <a:endParaRPr lang="ru-RU" sz="2000" dirty="0" smtClean="0">
              <a:solidFill>
                <a:schemeClr val="accent1">
                  <a:lumMod val="75000"/>
                </a:schemeClr>
              </a:solidFill>
              <a:latin typeface="Batang" pitchFamily="18" charset="-127"/>
              <a:ea typeface="Batang" pitchFamily="18" charset="-127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1802" y="500041"/>
            <a:ext cx="2857520" cy="190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275086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714356"/>
            <a:ext cx="2892364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500298" cy="333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Кельнский собор. Орган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85983" y="3000373"/>
            <a:ext cx="6858003" cy="38576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2844" y="3714752"/>
            <a:ext cx="207167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Кёльнский собор. Германия. 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Органная прелюдия.  И.С.Бах</a:t>
            </a:r>
            <a:endParaRPr lang="ru-RU" sz="2400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7686" y="285727"/>
            <a:ext cx="3571900" cy="2381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786182" y="0"/>
            <a:ext cx="51435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atang" pitchFamily="18" charset="-127"/>
                <a:ea typeface="Batang" pitchFamily="18" charset="-127"/>
                <a:cs typeface="+mj-cs"/>
              </a:rPr>
              <a:t>Синтез искусств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Batang" pitchFamily="18" charset="-127"/>
              <a:ea typeface="Batang" pitchFamily="18" charset="-127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86644" y="1857364"/>
            <a:ext cx="154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музыка</a:t>
            </a:r>
            <a:endParaRPr lang="ru-RU" sz="2800" b="1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572396" y="5929330"/>
            <a:ext cx="760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изо</a:t>
            </a:r>
            <a:endParaRPr lang="ru-RU" sz="2800" b="1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1472" y="571480"/>
            <a:ext cx="2730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Batang" pitchFamily="18" charset="-127"/>
                <a:ea typeface="Batang" pitchFamily="18" charset="-127"/>
              </a:rPr>
              <a:t>архитектура</a:t>
            </a:r>
            <a:endParaRPr lang="ru-RU" sz="3200" b="1" dirty="0">
              <a:solidFill>
                <a:srgbClr val="00206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285860"/>
            <a:ext cx="528641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Book Antiqua" pitchFamily="18" charset="0"/>
              </a:rPr>
              <a:t>Пение по нотам. Сольфеджио.</a:t>
            </a:r>
            <a:br>
              <a:rPr lang="ru-RU" sz="3200" b="1" dirty="0" smtClean="0">
                <a:solidFill>
                  <a:srgbClr val="7030A0"/>
                </a:solidFill>
                <a:latin typeface="Book Antiqua" pitchFamily="18" charset="0"/>
              </a:rPr>
            </a:br>
            <a:r>
              <a:rPr lang="ru-RU" sz="3200" b="1" dirty="0" err="1" smtClean="0">
                <a:solidFill>
                  <a:srgbClr val="7030A0"/>
                </a:solidFill>
                <a:latin typeface="Book Antiqua" pitchFamily="18" charset="0"/>
              </a:rPr>
              <a:t>А.Каччини</a:t>
            </a:r>
            <a:r>
              <a:rPr lang="ru-RU" sz="3200" b="1" dirty="0" smtClean="0">
                <a:solidFill>
                  <a:srgbClr val="7030A0"/>
                </a:solidFill>
                <a:latin typeface="Book Antiqua" pitchFamily="18" charset="0"/>
              </a:rPr>
              <a:t> «</a:t>
            </a:r>
            <a:r>
              <a:rPr lang="ru-RU" sz="3200" b="1" dirty="0" err="1" smtClean="0">
                <a:solidFill>
                  <a:srgbClr val="7030A0"/>
                </a:solidFill>
                <a:latin typeface="Book Antiqua" pitchFamily="18" charset="0"/>
              </a:rPr>
              <a:t>Аве,Мария</a:t>
            </a:r>
            <a:r>
              <a:rPr lang="ru-RU" sz="3200" b="1" dirty="0" smtClean="0">
                <a:solidFill>
                  <a:srgbClr val="7030A0"/>
                </a:solidFill>
                <a:latin typeface="Book Antiqua" pitchFamily="18" charset="0"/>
              </a:rPr>
              <a:t>»</a:t>
            </a:r>
            <a:endParaRPr lang="ru-RU" sz="3200" b="1" dirty="0">
              <a:solidFill>
                <a:srgbClr val="7030A0"/>
              </a:solidFill>
              <a:latin typeface="Book Antiqua" pitchFamily="18" charset="0"/>
            </a:endParaRPr>
          </a:p>
        </p:txBody>
      </p:sp>
      <p:pic>
        <p:nvPicPr>
          <p:cNvPr id="4" name="Ave Maria _ Giulio Caccini ноты  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1714488"/>
            <a:ext cx="9143999" cy="40719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8596" y="5214950"/>
            <a:ext cx="33313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Успенский собор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в Туле</a:t>
            </a:r>
            <a:endParaRPr lang="ru-RU" sz="2800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72" y="1785926"/>
            <a:ext cx="4714908" cy="31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4357686" y="5500702"/>
            <a:ext cx="42627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Храм «Всех скорбящих радость»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в Щёки</a:t>
            </a:r>
            <a:r>
              <a:rPr lang="ru-RU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но</a:t>
            </a:r>
            <a:endParaRPr lang="ru-RU" b="1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428604"/>
            <a:ext cx="3273083" cy="4647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857884" y="642918"/>
            <a:ext cx="21323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</a:rPr>
              <a:t>Пасхальная песня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Book Antiqua" pitchFamily="18" charset="0"/>
              </a:rPr>
              <a:t>Архитектура — это прекрасная мелодия, окаменевшая в пространстве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30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929618" cy="5375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000372"/>
            <a:ext cx="6786610" cy="36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39700" prst="cross"/>
            <a:bevelB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334533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2844" y="0"/>
            <a:ext cx="2928958" cy="642918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Домашнее  задание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1858" y="0"/>
            <a:ext cx="9112142" cy="6715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206" y="0"/>
            <a:ext cx="1928794" cy="2423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42852"/>
            <a:ext cx="5155920" cy="23717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143504" y="285728"/>
            <a:ext cx="2071702" cy="1857388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Архитек</a:t>
            </a:r>
            <a:r>
              <a:rPr lang="ru-RU" sz="280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-</a:t>
            </a:r>
          </a:p>
          <a:p>
            <a:pPr algn="ctr"/>
            <a:r>
              <a:rPr lang="ru-RU" sz="28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турная</a:t>
            </a:r>
            <a:r>
              <a:rPr lang="ru-RU" sz="280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формула </a:t>
            </a:r>
            <a:r>
              <a:rPr lang="ru-RU" sz="2800" dirty="0" err="1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Витрувия</a:t>
            </a:r>
            <a:endParaRPr lang="ru-RU" sz="2800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714612" y="0"/>
            <a:ext cx="6072230" cy="571504"/>
          </a:xfrm>
          <a:prstGeom prst="roundRect">
            <a:avLst/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effectLst>
            <a:innerShdw blurRad="1524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МУЗЫКА  И  АРХИТЕКТУРА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Багетная рамка 10"/>
          <p:cNvSpPr/>
          <p:nvPr/>
        </p:nvSpPr>
        <p:spPr>
          <a:xfrm>
            <a:off x="2000232" y="6072182"/>
            <a:ext cx="7143768" cy="785818"/>
          </a:xfrm>
          <a:prstGeom prst="bevel">
            <a:avLst>
              <a:gd name="adj" fmla="val 8746"/>
            </a:avLst>
          </a:prstGeom>
          <a:gradFill>
            <a:gsLst>
              <a:gs pos="10000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50000" t="50000" r="50000" b="50000"/>
            </a:path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215156" y="6214748"/>
            <a:ext cx="6786000" cy="500400"/>
          </a:xfrm>
          <a:prstGeom prst="rect">
            <a:avLst/>
          </a:prstGeom>
          <a:gradFill flip="none" rotWithShape="1">
            <a:gsLst>
              <a:gs pos="10000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700" dirty="0" smtClean="0">
                <a:solidFill>
                  <a:schemeClr val="tx2">
                    <a:lumMod val="50000"/>
                  </a:schemeClr>
                </a:solidFill>
              </a:rPr>
              <a:t>Особая организация пространства</a:t>
            </a:r>
            <a:endParaRPr lang="ru-RU" sz="27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Куб 12"/>
          <p:cNvSpPr/>
          <p:nvPr/>
        </p:nvSpPr>
        <p:spPr>
          <a:xfrm>
            <a:off x="0" y="142852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Мелодия</a:t>
            </a:r>
          </a:p>
        </p:txBody>
      </p:sp>
      <p:sp>
        <p:nvSpPr>
          <p:cNvPr id="14" name="Куб 13"/>
          <p:cNvSpPr/>
          <p:nvPr/>
        </p:nvSpPr>
        <p:spPr>
          <a:xfrm>
            <a:off x="0" y="714356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Гармония</a:t>
            </a:r>
          </a:p>
        </p:txBody>
      </p:sp>
      <p:sp>
        <p:nvSpPr>
          <p:cNvPr id="16" name="Куб 15"/>
          <p:cNvSpPr/>
          <p:nvPr/>
        </p:nvSpPr>
        <p:spPr>
          <a:xfrm>
            <a:off x="0" y="1285860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Фактура</a:t>
            </a:r>
          </a:p>
        </p:txBody>
      </p:sp>
      <p:sp>
        <p:nvSpPr>
          <p:cNvPr id="17" name="Куб 16"/>
          <p:cNvSpPr/>
          <p:nvPr/>
        </p:nvSpPr>
        <p:spPr>
          <a:xfrm>
            <a:off x="0" y="1857364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Ритм</a:t>
            </a:r>
          </a:p>
        </p:txBody>
      </p:sp>
      <p:sp>
        <p:nvSpPr>
          <p:cNvPr id="18" name="Куб 17"/>
          <p:cNvSpPr/>
          <p:nvPr/>
        </p:nvSpPr>
        <p:spPr>
          <a:xfrm>
            <a:off x="0" y="2428868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Лад</a:t>
            </a:r>
          </a:p>
        </p:txBody>
      </p:sp>
      <p:sp>
        <p:nvSpPr>
          <p:cNvPr id="19" name="Куб 18"/>
          <p:cNvSpPr/>
          <p:nvPr/>
        </p:nvSpPr>
        <p:spPr>
          <a:xfrm>
            <a:off x="0" y="3000372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Тембр</a:t>
            </a:r>
          </a:p>
        </p:txBody>
      </p:sp>
      <p:sp>
        <p:nvSpPr>
          <p:cNvPr id="20" name="Куб 19"/>
          <p:cNvSpPr/>
          <p:nvPr/>
        </p:nvSpPr>
        <p:spPr>
          <a:xfrm>
            <a:off x="0" y="3571876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Темп</a:t>
            </a:r>
          </a:p>
        </p:txBody>
      </p:sp>
      <p:sp>
        <p:nvSpPr>
          <p:cNvPr id="21" name="Куб 20"/>
          <p:cNvSpPr/>
          <p:nvPr/>
        </p:nvSpPr>
        <p:spPr>
          <a:xfrm>
            <a:off x="0" y="4071942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Регистр</a:t>
            </a:r>
          </a:p>
        </p:txBody>
      </p:sp>
      <p:sp>
        <p:nvSpPr>
          <p:cNvPr id="22" name="Куб 21"/>
          <p:cNvSpPr/>
          <p:nvPr/>
        </p:nvSpPr>
        <p:spPr>
          <a:xfrm>
            <a:off x="0" y="4572008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Динамика</a:t>
            </a:r>
          </a:p>
        </p:txBody>
      </p:sp>
      <p:sp>
        <p:nvSpPr>
          <p:cNvPr id="23" name="Куб 22"/>
          <p:cNvSpPr/>
          <p:nvPr/>
        </p:nvSpPr>
        <p:spPr>
          <a:xfrm>
            <a:off x="0" y="5072074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chemeClr val="bg2">
                    <a:lumMod val="75000"/>
                  </a:schemeClr>
                </a:solidFill>
              </a:rPr>
              <a:t>Звуковедение</a:t>
            </a:r>
            <a:endParaRPr lang="ru-RU" sz="2000" b="1" dirty="0" smtClean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4" name="Куб 23"/>
          <p:cNvSpPr/>
          <p:nvPr/>
        </p:nvSpPr>
        <p:spPr>
          <a:xfrm>
            <a:off x="0" y="5643578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Орнаментика</a:t>
            </a:r>
          </a:p>
        </p:txBody>
      </p:sp>
      <p:sp>
        <p:nvSpPr>
          <p:cNvPr id="25" name="Куб 24"/>
          <p:cNvSpPr/>
          <p:nvPr/>
        </p:nvSpPr>
        <p:spPr>
          <a:xfrm>
            <a:off x="0" y="6143644"/>
            <a:ext cx="2143140" cy="583200"/>
          </a:xfrm>
          <a:prstGeom prst="cub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bg2">
                    <a:lumMod val="75000"/>
                  </a:schemeClr>
                </a:solidFill>
              </a:rPr>
              <a:t>Форма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714356"/>
            <a:ext cx="3571900" cy="267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642918"/>
            <a:ext cx="2714636" cy="3420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28860" y="3500438"/>
            <a:ext cx="3357586" cy="251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4000504"/>
            <a:ext cx="2716215" cy="2037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3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7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8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8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9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9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0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11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2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4" fill="hold">
                      <p:stCondLst>
                        <p:cond delay="0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3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3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CC99"/>
                                      </p:to>
                                    </p:animClr>
                                    <p:set>
                                      <p:cBhvr>
                                        <p:cTn id="13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14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1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Виды архитектуры 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928670"/>
            <a:ext cx="8229600" cy="4525963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Объемные сооружения (культовые, общественные, промышленные, жилые</a:t>
            </a:r>
            <a:r>
              <a:rPr lang="ru-RU" dirty="0" smtClean="0"/>
              <a:t>). </a:t>
            </a:r>
            <a:endParaRPr lang="en-US" dirty="0" smtClean="0"/>
          </a:p>
          <a:p>
            <a:r>
              <a:rPr lang="ru-RU" dirty="0" smtClean="0">
                <a:solidFill>
                  <a:srgbClr val="00B050"/>
                </a:solidFill>
              </a:rPr>
              <a:t>Ландшафтная архитектура (беседки, фонтаны, скверы, парки). </a:t>
            </a:r>
            <a:endParaRPr lang="en-US" dirty="0" smtClean="0">
              <a:solidFill>
                <a:srgbClr val="00B050"/>
              </a:solidFill>
            </a:endParaRPr>
          </a:p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Градостроительство – создание новых и реконструкция старых городов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4286256"/>
            <a:ext cx="3115343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14818"/>
            <a:ext cx="3115062" cy="2062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1" y="4643446"/>
            <a:ext cx="2857489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7286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храм1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храм2......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285860"/>
            <a:ext cx="4353751" cy="346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5143512"/>
            <a:ext cx="42017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ПРАВОСЛАВНЫЙ ХРАМ </a:t>
            </a:r>
          </a:p>
          <a:p>
            <a:r>
              <a:rPr lang="ru-RU" sz="2000" dirty="0" smtClean="0">
                <a:solidFill>
                  <a:srgbClr val="C00000"/>
                </a:solidFill>
                <a:latin typeface="Book Antiqua" pitchFamily="18" charset="0"/>
              </a:rPr>
              <a:t>Храм Христа Спасителя в Москве</a:t>
            </a:r>
            <a:endParaRPr lang="ru-RU" sz="2000" dirty="0">
              <a:solidFill>
                <a:srgbClr val="C00000"/>
              </a:solidFill>
              <a:latin typeface="Book Antiqu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2143116"/>
            <a:ext cx="4652878" cy="3519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072066" y="6000768"/>
            <a:ext cx="31370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Католический храм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57422" y="0"/>
            <a:ext cx="67865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Застывшая музыка.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 Музыка и архитектура.</a:t>
            </a:r>
            <a:endParaRPr lang="ru-RU" sz="360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Batang" pitchFamily="18" charset="-127"/>
                <a:ea typeface="Batang" pitchFamily="18" charset="-127"/>
              </a:rPr>
              <a:t>Самый большой в мире музыкальный инструмент – орган. Король инструментов.</a:t>
            </a:r>
            <a:endParaRPr lang="ru-RU" sz="2400" dirty="0">
              <a:solidFill>
                <a:srgbClr val="C00000"/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729710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</TotalTime>
  <Words>161</Words>
  <PresentationFormat>Экран (4:3)</PresentationFormat>
  <Paragraphs>48</Paragraphs>
  <Slides>15</Slides>
  <Notes>1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Урок музыки в 5 классе</vt:lpstr>
      <vt:lpstr>Слайд 2</vt:lpstr>
      <vt:lpstr>МУЗЫКА  И  АРХИТЕКТУРА</vt:lpstr>
      <vt:lpstr>Виды архитектуры  </vt:lpstr>
      <vt:lpstr>Слайд 5</vt:lpstr>
      <vt:lpstr>Слайд 6</vt:lpstr>
      <vt:lpstr>Слайд 7</vt:lpstr>
      <vt:lpstr>Слайд 8</vt:lpstr>
      <vt:lpstr>Самый большой в мире музыкальный инструмент – орган. Король инструментов.</vt:lpstr>
      <vt:lpstr>Слайд 10</vt:lpstr>
      <vt:lpstr>Слайд 11</vt:lpstr>
      <vt:lpstr>Пение по нотам. Сольфеджио. А.Каччини «Аве,Мария»</vt:lpstr>
      <vt:lpstr>Слайд 13</vt:lpstr>
      <vt:lpstr>Архитектура — это прекрасная мелодия, окаменевшая в пространстве 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Алла</dc:creator>
  <cp:lastModifiedBy>Алла</cp:lastModifiedBy>
  <cp:revision>49</cp:revision>
  <dcterms:created xsi:type="dcterms:W3CDTF">2018-07-06T08:35:19Z</dcterms:created>
  <dcterms:modified xsi:type="dcterms:W3CDTF">2021-10-03T15:39:01Z</dcterms:modified>
</cp:coreProperties>
</file>