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CC00"/>
    <a:srgbClr val="FF9900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21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0" y="927100"/>
            <a:ext cx="8991600" cy="4495800"/>
            <a:chOff x="0" y="584"/>
            <a:chExt cx="5664" cy="2832"/>
          </a:xfrm>
        </p:grpSpPr>
        <p:sp>
          <p:nvSpPr>
            <p:cNvPr id="8195" name="AutoShape 3"/>
            <p:cNvSpPr>
              <a:spLocks noChangeArrowheads="1"/>
            </p:cNvSpPr>
            <p:nvPr userDrawn="1"/>
          </p:nvSpPr>
          <p:spPr bwMode="auto">
            <a:xfrm>
              <a:off x="432" y="1304"/>
              <a:ext cx="4656" cy="2112"/>
            </a:xfrm>
            <a:prstGeom prst="roundRect">
              <a:avLst>
                <a:gd name="adj" fmla="val 1666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8196" name="Rectangle 4"/>
            <p:cNvSpPr>
              <a:spLocks noChangeArrowheads="1"/>
            </p:cNvSpPr>
            <p:nvPr userDrawn="1"/>
          </p:nvSpPr>
          <p:spPr bwMode="blackWhite">
            <a:xfrm>
              <a:off x="144" y="584"/>
              <a:ext cx="4512" cy="62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8197" name="AutoShape 5"/>
            <p:cNvSpPr>
              <a:spLocks noChangeArrowheads="1"/>
            </p:cNvSpPr>
            <p:nvPr userDrawn="1"/>
          </p:nvSpPr>
          <p:spPr bwMode="blackWhite">
            <a:xfrm>
              <a:off x="0" y="872"/>
              <a:ext cx="5664" cy="1152"/>
            </a:xfrm>
            <a:custGeom>
              <a:avLst/>
              <a:gdLst>
                <a:gd name="G0" fmla="+- 1000 0 0"/>
                <a:gd name="G1" fmla="+- 1000 0 0"/>
                <a:gd name="G2" fmla="+- G0 0 G1"/>
                <a:gd name="G3" fmla="*/ G1 1 2"/>
                <a:gd name="G4" fmla="+- G0 0 G3"/>
                <a:gd name="T0" fmla="*/ 0 w 1000"/>
                <a:gd name="T1" fmla="*/ 0 h 1000"/>
                <a:gd name="T2" fmla="*/ G4 w 1000"/>
                <a:gd name="T3" fmla="*/ G1 h 1000"/>
              </a:gdLst>
              <a:ahLst/>
              <a:cxnLst>
                <a:cxn ang="0">
                  <a:pos x="0" y="0"/>
                </a:cxn>
                <a:cxn ang="0">
                  <a:pos x="4416" y="0"/>
                </a:cxn>
                <a:cxn ang="0">
                  <a:pos x="4917" y="500"/>
                </a:cxn>
                <a:cxn ang="0">
                  <a:pos x="4417" y="1000"/>
                </a:cxn>
                <a:cxn ang="0">
                  <a:pos x="0" y="1000"/>
                </a:cxn>
              </a:cxnLst>
              <a:rect l="T0" t="T1" r="T2" b="T3"/>
              <a:pathLst>
                <a:path w="4917" h="1000">
                  <a:moveTo>
                    <a:pt x="0" y="0"/>
                  </a:moveTo>
                  <a:lnTo>
                    <a:pt x="4416" y="0"/>
                  </a:lnTo>
                  <a:cubicBezTo>
                    <a:pt x="4693" y="0"/>
                    <a:pt x="4917" y="223"/>
                    <a:pt x="4917" y="500"/>
                  </a:cubicBezTo>
                  <a:cubicBezTo>
                    <a:pt x="4917" y="776"/>
                    <a:pt x="4693" y="999"/>
                    <a:pt x="4417" y="1000"/>
                  </a:cubicBezTo>
                  <a:lnTo>
                    <a:pt x="0" y="100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8198" name="Line 6"/>
            <p:cNvSpPr>
              <a:spLocks noChangeShapeType="1"/>
            </p:cNvSpPr>
            <p:nvPr userDrawn="1"/>
          </p:nvSpPr>
          <p:spPr bwMode="auto">
            <a:xfrm>
              <a:off x="0" y="1928"/>
              <a:ext cx="5232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199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28600" y="1427163"/>
            <a:ext cx="8077200" cy="1609725"/>
          </a:xfrm>
        </p:spPr>
        <p:txBody>
          <a:bodyPr/>
          <a:lstStyle>
            <a:lvl1pPr>
              <a:defRPr sz="4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200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441700"/>
            <a:ext cx="6629400" cy="16764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531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203" name="Rectangle 11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fld id="{1D409ABB-EC89-492D-8819-A3F35237B42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 dir="in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8B6D34-E4D7-4B23-9D8C-0D8EA7B64D5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 dir="in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0013" y="228600"/>
            <a:ext cx="2084387" cy="5791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95263" y="228600"/>
            <a:ext cx="6102350" cy="5791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51F7E7-81B4-43DF-B5CB-8678C9BD602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 dir="in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A63EAEC-D14B-429F-B41E-8CA0F81B2A3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 dir="in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7330507-4605-49D1-A75E-AC422883EFC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3DAD18-72D5-4EEE-A5BE-2336889FF44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 dir="in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A6D1D8-F64D-4244-90F6-698475EF6FF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 dir="in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A21EB7-8EF6-4D6D-886E-C1E8A426B13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 dir="in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4BB9BF-55DD-4256-819B-E6D8358E891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 dir="in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7E5607-66FE-4CE0-AF4E-BB38134E088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 dir="in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B0F5D8-88A3-4633-9504-652AA79F558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 dir="in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F46A55-9FF9-42BC-AE8A-6ECF53ADB11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 dir="in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134828-C624-4ACD-84AF-988EB8AF24C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 dir="in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152400"/>
            <a:ext cx="8686800" cy="6096000"/>
            <a:chOff x="0" y="96"/>
            <a:chExt cx="5472" cy="3840"/>
          </a:xfrm>
        </p:grpSpPr>
        <p:sp>
          <p:nvSpPr>
            <p:cNvPr id="7171" name="AutoShape 3"/>
            <p:cNvSpPr>
              <a:spLocks noChangeArrowheads="1"/>
            </p:cNvSpPr>
            <p:nvPr/>
          </p:nvSpPr>
          <p:spPr bwMode="auto">
            <a:xfrm>
              <a:off x="240" y="336"/>
              <a:ext cx="5232" cy="3600"/>
            </a:xfrm>
            <a:prstGeom prst="roundRect">
              <a:avLst>
                <a:gd name="adj" fmla="val 1372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7172" name="AutoShape 4"/>
            <p:cNvSpPr>
              <a:spLocks noChangeArrowheads="1"/>
            </p:cNvSpPr>
            <p:nvPr/>
          </p:nvSpPr>
          <p:spPr bwMode="blackWhite">
            <a:xfrm>
              <a:off x="0" y="96"/>
              <a:ext cx="5376" cy="768"/>
            </a:xfrm>
            <a:custGeom>
              <a:avLst/>
              <a:gdLst>
                <a:gd name="G0" fmla="+- 1000 0 0"/>
                <a:gd name="G1" fmla="+- 1000 0 0"/>
                <a:gd name="G2" fmla="+- G0 0 G1"/>
                <a:gd name="G3" fmla="*/ G1 1 2"/>
                <a:gd name="G4" fmla="+- G0 0 G3"/>
                <a:gd name="T0" fmla="*/ 0 w 1000"/>
                <a:gd name="T1" fmla="*/ 0 h 1000"/>
                <a:gd name="T2" fmla="*/ G4 w 1000"/>
                <a:gd name="T3" fmla="*/ G1 h 1000"/>
              </a:gdLst>
              <a:ahLst/>
              <a:cxnLst>
                <a:cxn ang="0">
                  <a:pos x="0" y="0"/>
                </a:cxn>
                <a:cxn ang="0">
                  <a:pos x="6499" y="0"/>
                </a:cxn>
                <a:cxn ang="0">
                  <a:pos x="7000" y="500"/>
                </a:cxn>
                <a:cxn ang="0">
                  <a:pos x="6500" y="1000"/>
                </a:cxn>
                <a:cxn ang="0">
                  <a:pos x="0" y="1000"/>
                </a:cxn>
              </a:cxnLst>
              <a:rect l="T0" t="T1" r="T2" b="T3"/>
              <a:pathLst>
                <a:path w="7000" h="1000">
                  <a:moveTo>
                    <a:pt x="0" y="0"/>
                  </a:moveTo>
                  <a:lnTo>
                    <a:pt x="6499" y="0"/>
                  </a:lnTo>
                  <a:cubicBezTo>
                    <a:pt x="6776" y="0"/>
                    <a:pt x="7000" y="223"/>
                    <a:pt x="7000" y="500"/>
                  </a:cubicBezTo>
                  <a:cubicBezTo>
                    <a:pt x="7000" y="776"/>
                    <a:pt x="6776" y="999"/>
                    <a:pt x="6500" y="1000"/>
                  </a:cubicBezTo>
                  <a:lnTo>
                    <a:pt x="0" y="100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7173" name="Line 5"/>
            <p:cNvSpPr>
              <a:spLocks noChangeShapeType="1"/>
            </p:cNvSpPr>
            <p:nvPr/>
          </p:nvSpPr>
          <p:spPr bwMode="auto">
            <a:xfrm>
              <a:off x="0" y="768"/>
              <a:ext cx="508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17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5263" y="228600"/>
            <a:ext cx="80152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9248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ru-RU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fld id="{55ED8909-F01F-403B-A9FD-A55D87F7C124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ransition>
    <p:zoom dir="in"/>
  </p:transition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/>
              <a:t>Генетические опыты Г.Менделя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ctr">
              <a:lnSpc>
                <a:spcPct val="90000"/>
              </a:lnSpc>
            </a:pPr>
            <a:r>
              <a:rPr lang="ru-RU"/>
              <a:t>Учитель биологии</a:t>
            </a:r>
          </a:p>
          <a:p>
            <a:pPr algn="ctr">
              <a:lnSpc>
                <a:spcPct val="90000"/>
              </a:lnSpc>
            </a:pPr>
            <a:r>
              <a:rPr lang="ru-RU"/>
              <a:t>МОУ сош №18</a:t>
            </a:r>
          </a:p>
          <a:p>
            <a:pPr algn="ctr">
              <a:lnSpc>
                <a:spcPct val="90000"/>
              </a:lnSpc>
            </a:pPr>
            <a:r>
              <a:rPr lang="ru-RU"/>
              <a:t>Антиповская М.Н.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/>
              <a:t>Первый закон Менделя</a:t>
            </a:r>
            <a:r>
              <a:rPr lang="en-US" sz="3800"/>
              <a:t/>
            </a:r>
            <a:br>
              <a:rPr lang="en-US" sz="3800"/>
            </a:br>
            <a:r>
              <a:rPr lang="ru-RU" sz="2800"/>
              <a:t>Единообразие гибридов первого поколения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При скрещивании родителей чистых линий, различающихся по одному контрастному признаку, все гибриды первого поколения окажутся единообразными и в них проявится признак только одного из родителей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800"/>
              <a:t>Опыт 2: Скрещивание гибридов первого поколения</a:t>
            </a:r>
          </a:p>
        </p:txBody>
      </p:sp>
      <p:sp>
        <p:nvSpPr>
          <p:cNvPr id="23557" name="Oval 5"/>
          <p:cNvSpPr>
            <a:spLocks noChangeArrowheads="1"/>
          </p:cNvSpPr>
          <p:nvPr/>
        </p:nvSpPr>
        <p:spPr bwMode="auto">
          <a:xfrm>
            <a:off x="2743200" y="1676400"/>
            <a:ext cx="1219200" cy="609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3200400" y="1752600"/>
            <a:ext cx="76200" cy="38100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3505200" y="1752600"/>
            <a:ext cx="76200" cy="3810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61" name="Oval 9"/>
          <p:cNvSpPr>
            <a:spLocks noChangeArrowheads="1"/>
          </p:cNvSpPr>
          <p:nvPr/>
        </p:nvSpPr>
        <p:spPr bwMode="auto">
          <a:xfrm>
            <a:off x="5638800" y="1676400"/>
            <a:ext cx="1219200" cy="609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62" name="Rectangle 10"/>
          <p:cNvSpPr>
            <a:spLocks noChangeArrowheads="1"/>
          </p:cNvSpPr>
          <p:nvPr/>
        </p:nvSpPr>
        <p:spPr bwMode="auto">
          <a:xfrm>
            <a:off x="6096000" y="1752600"/>
            <a:ext cx="76200" cy="38100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63" name="Rectangle 11"/>
          <p:cNvSpPr>
            <a:spLocks noChangeArrowheads="1"/>
          </p:cNvSpPr>
          <p:nvPr/>
        </p:nvSpPr>
        <p:spPr bwMode="auto">
          <a:xfrm>
            <a:off x="6324600" y="1752600"/>
            <a:ext cx="76200" cy="3810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64" name="Oval 12"/>
          <p:cNvSpPr>
            <a:spLocks noChangeArrowheads="1"/>
          </p:cNvSpPr>
          <p:nvPr/>
        </p:nvSpPr>
        <p:spPr bwMode="auto">
          <a:xfrm>
            <a:off x="2209800" y="2971800"/>
            <a:ext cx="533400" cy="4572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65" name="Rectangle 13"/>
          <p:cNvSpPr>
            <a:spLocks noChangeArrowheads="1"/>
          </p:cNvSpPr>
          <p:nvPr/>
        </p:nvSpPr>
        <p:spPr bwMode="auto">
          <a:xfrm>
            <a:off x="2438400" y="3048000"/>
            <a:ext cx="76200" cy="30480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66" name="Oval 14"/>
          <p:cNvSpPr>
            <a:spLocks noChangeArrowheads="1"/>
          </p:cNvSpPr>
          <p:nvPr/>
        </p:nvSpPr>
        <p:spPr bwMode="auto">
          <a:xfrm>
            <a:off x="3810000" y="2971800"/>
            <a:ext cx="533400" cy="4572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67" name="Rectangle 15"/>
          <p:cNvSpPr>
            <a:spLocks noChangeArrowheads="1"/>
          </p:cNvSpPr>
          <p:nvPr/>
        </p:nvSpPr>
        <p:spPr bwMode="auto">
          <a:xfrm>
            <a:off x="4038600" y="3048000"/>
            <a:ext cx="76200" cy="3048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68" name="Oval 16"/>
          <p:cNvSpPr>
            <a:spLocks noChangeArrowheads="1"/>
          </p:cNvSpPr>
          <p:nvPr/>
        </p:nvSpPr>
        <p:spPr bwMode="auto">
          <a:xfrm>
            <a:off x="5410200" y="2971800"/>
            <a:ext cx="533400" cy="4572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69" name="Rectangle 17"/>
          <p:cNvSpPr>
            <a:spLocks noChangeArrowheads="1"/>
          </p:cNvSpPr>
          <p:nvPr/>
        </p:nvSpPr>
        <p:spPr bwMode="auto">
          <a:xfrm>
            <a:off x="5638800" y="3048000"/>
            <a:ext cx="76200" cy="30480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70" name="Oval 18"/>
          <p:cNvSpPr>
            <a:spLocks noChangeArrowheads="1"/>
          </p:cNvSpPr>
          <p:nvPr/>
        </p:nvSpPr>
        <p:spPr bwMode="auto">
          <a:xfrm>
            <a:off x="7086600" y="2971800"/>
            <a:ext cx="533400" cy="4572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71" name="Rectangle 19"/>
          <p:cNvSpPr>
            <a:spLocks noChangeArrowheads="1"/>
          </p:cNvSpPr>
          <p:nvPr/>
        </p:nvSpPr>
        <p:spPr bwMode="auto">
          <a:xfrm>
            <a:off x="7315200" y="3048000"/>
            <a:ext cx="76200" cy="3048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72" name="Line 20"/>
          <p:cNvSpPr>
            <a:spLocks noChangeShapeType="1"/>
          </p:cNvSpPr>
          <p:nvPr/>
        </p:nvSpPr>
        <p:spPr bwMode="auto">
          <a:xfrm flipH="1">
            <a:off x="2514600" y="2286000"/>
            <a:ext cx="838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573" name="Line 21"/>
          <p:cNvSpPr>
            <a:spLocks noChangeShapeType="1"/>
          </p:cNvSpPr>
          <p:nvPr/>
        </p:nvSpPr>
        <p:spPr bwMode="auto">
          <a:xfrm>
            <a:off x="3352800" y="2286000"/>
            <a:ext cx="685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574" name="Line 22"/>
          <p:cNvSpPr>
            <a:spLocks noChangeShapeType="1"/>
          </p:cNvSpPr>
          <p:nvPr/>
        </p:nvSpPr>
        <p:spPr bwMode="auto">
          <a:xfrm flipH="1">
            <a:off x="5715000" y="2286000"/>
            <a:ext cx="533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575" name="Line 23"/>
          <p:cNvSpPr>
            <a:spLocks noChangeShapeType="1"/>
          </p:cNvSpPr>
          <p:nvPr/>
        </p:nvSpPr>
        <p:spPr bwMode="auto">
          <a:xfrm>
            <a:off x="6248400" y="2286000"/>
            <a:ext cx="1066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576" name="Oval 24"/>
          <p:cNvSpPr>
            <a:spLocks noChangeArrowheads="1"/>
          </p:cNvSpPr>
          <p:nvPr/>
        </p:nvSpPr>
        <p:spPr bwMode="auto">
          <a:xfrm>
            <a:off x="1752600" y="4495800"/>
            <a:ext cx="1219200" cy="685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77" name="Rectangle 25"/>
          <p:cNvSpPr>
            <a:spLocks noChangeArrowheads="1"/>
          </p:cNvSpPr>
          <p:nvPr/>
        </p:nvSpPr>
        <p:spPr bwMode="auto">
          <a:xfrm>
            <a:off x="2209800" y="4572000"/>
            <a:ext cx="76200" cy="45720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78" name="Rectangle 26"/>
          <p:cNvSpPr>
            <a:spLocks noChangeArrowheads="1"/>
          </p:cNvSpPr>
          <p:nvPr/>
        </p:nvSpPr>
        <p:spPr bwMode="auto">
          <a:xfrm>
            <a:off x="2438400" y="4572000"/>
            <a:ext cx="76200" cy="45720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79" name="Oval 27"/>
          <p:cNvSpPr>
            <a:spLocks noChangeArrowheads="1"/>
          </p:cNvSpPr>
          <p:nvPr/>
        </p:nvSpPr>
        <p:spPr bwMode="auto">
          <a:xfrm>
            <a:off x="3657600" y="4495800"/>
            <a:ext cx="1143000" cy="685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80" name="Rectangle 28"/>
          <p:cNvSpPr>
            <a:spLocks noChangeArrowheads="1"/>
          </p:cNvSpPr>
          <p:nvPr/>
        </p:nvSpPr>
        <p:spPr bwMode="auto">
          <a:xfrm>
            <a:off x="4038600" y="4572000"/>
            <a:ext cx="76200" cy="45720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81" name="Rectangle 29"/>
          <p:cNvSpPr>
            <a:spLocks noChangeArrowheads="1"/>
          </p:cNvSpPr>
          <p:nvPr/>
        </p:nvSpPr>
        <p:spPr bwMode="auto">
          <a:xfrm>
            <a:off x="4267200" y="4572000"/>
            <a:ext cx="76200" cy="4572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82" name="Oval 30"/>
          <p:cNvSpPr>
            <a:spLocks noChangeArrowheads="1"/>
          </p:cNvSpPr>
          <p:nvPr/>
        </p:nvSpPr>
        <p:spPr bwMode="auto">
          <a:xfrm>
            <a:off x="5334000" y="4495800"/>
            <a:ext cx="1143000" cy="685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83" name="Rectangle 31"/>
          <p:cNvSpPr>
            <a:spLocks noChangeArrowheads="1"/>
          </p:cNvSpPr>
          <p:nvPr/>
        </p:nvSpPr>
        <p:spPr bwMode="auto">
          <a:xfrm>
            <a:off x="5715000" y="4572000"/>
            <a:ext cx="76200" cy="45720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84" name="Rectangle 32"/>
          <p:cNvSpPr>
            <a:spLocks noChangeArrowheads="1"/>
          </p:cNvSpPr>
          <p:nvPr/>
        </p:nvSpPr>
        <p:spPr bwMode="auto">
          <a:xfrm>
            <a:off x="5943600" y="4572000"/>
            <a:ext cx="76200" cy="4572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85" name="Oval 33"/>
          <p:cNvSpPr>
            <a:spLocks noChangeArrowheads="1"/>
          </p:cNvSpPr>
          <p:nvPr/>
        </p:nvSpPr>
        <p:spPr bwMode="auto">
          <a:xfrm>
            <a:off x="7010400" y="4495800"/>
            <a:ext cx="1143000" cy="685800"/>
          </a:xfrm>
          <a:prstGeom prst="ellipse">
            <a:avLst/>
          </a:prstGeom>
          <a:solidFill>
            <a:srgbClr val="00CC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86" name="Rectangle 34"/>
          <p:cNvSpPr>
            <a:spLocks noChangeArrowheads="1"/>
          </p:cNvSpPr>
          <p:nvPr/>
        </p:nvSpPr>
        <p:spPr bwMode="auto">
          <a:xfrm>
            <a:off x="7467600" y="4572000"/>
            <a:ext cx="76200" cy="4572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87" name="Rectangle 35"/>
          <p:cNvSpPr>
            <a:spLocks noChangeArrowheads="1"/>
          </p:cNvSpPr>
          <p:nvPr/>
        </p:nvSpPr>
        <p:spPr bwMode="auto">
          <a:xfrm>
            <a:off x="7696200" y="4572000"/>
            <a:ext cx="76200" cy="4572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88" name="Text Box 36"/>
          <p:cNvSpPr txBox="1">
            <a:spLocks noChangeArrowheads="1"/>
          </p:cNvSpPr>
          <p:nvPr/>
        </p:nvSpPr>
        <p:spPr bwMode="auto">
          <a:xfrm>
            <a:off x="685800" y="1676400"/>
            <a:ext cx="114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Р (</a:t>
            </a:r>
            <a:r>
              <a:rPr lang="en-US"/>
              <a:t>F1)</a:t>
            </a:r>
            <a:endParaRPr lang="ru-RU"/>
          </a:p>
        </p:txBody>
      </p:sp>
      <p:sp>
        <p:nvSpPr>
          <p:cNvPr id="23589" name="Text Box 37"/>
          <p:cNvSpPr txBox="1">
            <a:spLocks noChangeArrowheads="1"/>
          </p:cNvSpPr>
          <p:nvPr/>
        </p:nvSpPr>
        <p:spPr bwMode="auto">
          <a:xfrm>
            <a:off x="762000" y="30480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Г</a:t>
            </a:r>
          </a:p>
        </p:txBody>
      </p:sp>
      <p:sp>
        <p:nvSpPr>
          <p:cNvPr id="23590" name="Text Box 38"/>
          <p:cNvSpPr txBox="1">
            <a:spLocks noChangeArrowheads="1"/>
          </p:cNvSpPr>
          <p:nvPr/>
        </p:nvSpPr>
        <p:spPr bwMode="auto">
          <a:xfrm>
            <a:off x="838200" y="4572000"/>
            <a:ext cx="685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F2</a:t>
            </a:r>
            <a:endParaRPr lang="ru-RU"/>
          </a:p>
        </p:txBody>
      </p:sp>
      <p:sp>
        <p:nvSpPr>
          <p:cNvPr id="23591" name="Line 39"/>
          <p:cNvSpPr>
            <a:spLocks noChangeShapeType="1"/>
          </p:cNvSpPr>
          <p:nvPr/>
        </p:nvSpPr>
        <p:spPr bwMode="auto">
          <a:xfrm flipH="1">
            <a:off x="2362200" y="3429000"/>
            <a:ext cx="762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592" name="Line 40"/>
          <p:cNvSpPr>
            <a:spLocks noChangeShapeType="1"/>
          </p:cNvSpPr>
          <p:nvPr/>
        </p:nvSpPr>
        <p:spPr bwMode="auto">
          <a:xfrm flipH="1">
            <a:off x="2362200" y="3429000"/>
            <a:ext cx="32766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594" name="Line 42"/>
          <p:cNvSpPr>
            <a:spLocks noChangeShapeType="1"/>
          </p:cNvSpPr>
          <p:nvPr/>
        </p:nvSpPr>
        <p:spPr bwMode="auto">
          <a:xfrm>
            <a:off x="2438400" y="3429000"/>
            <a:ext cx="17526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595" name="Line 43"/>
          <p:cNvSpPr>
            <a:spLocks noChangeShapeType="1"/>
          </p:cNvSpPr>
          <p:nvPr/>
        </p:nvSpPr>
        <p:spPr bwMode="auto">
          <a:xfrm flipH="1">
            <a:off x="4114800" y="3429000"/>
            <a:ext cx="32766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596" name="Line 44"/>
          <p:cNvSpPr>
            <a:spLocks noChangeShapeType="1"/>
          </p:cNvSpPr>
          <p:nvPr/>
        </p:nvSpPr>
        <p:spPr bwMode="auto">
          <a:xfrm>
            <a:off x="4114800" y="3429000"/>
            <a:ext cx="17526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597" name="Line 45"/>
          <p:cNvSpPr>
            <a:spLocks noChangeShapeType="1"/>
          </p:cNvSpPr>
          <p:nvPr/>
        </p:nvSpPr>
        <p:spPr bwMode="auto">
          <a:xfrm>
            <a:off x="5715000" y="3429000"/>
            <a:ext cx="1524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598" name="Line 46"/>
          <p:cNvSpPr>
            <a:spLocks noChangeShapeType="1"/>
          </p:cNvSpPr>
          <p:nvPr/>
        </p:nvSpPr>
        <p:spPr bwMode="auto">
          <a:xfrm>
            <a:off x="4114800" y="3429000"/>
            <a:ext cx="34290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599" name="Line 47"/>
          <p:cNvSpPr>
            <a:spLocks noChangeShapeType="1"/>
          </p:cNvSpPr>
          <p:nvPr/>
        </p:nvSpPr>
        <p:spPr bwMode="auto">
          <a:xfrm>
            <a:off x="7391400" y="3429000"/>
            <a:ext cx="1524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600" name="Text Box 48"/>
          <p:cNvSpPr txBox="1">
            <a:spLocks noChangeArrowheads="1"/>
          </p:cNvSpPr>
          <p:nvPr/>
        </p:nvSpPr>
        <p:spPr bwMode="auto">
          <a:xfrm>
            <a:off x="4556125" y="1752600"/>
            <a:ext cx="244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3601" name="Text Box 49"/>
          <p:cNvSpPr txBox="1">
            <a:spLocks noChangeArrowheads="1"/>
          </p:cNvSpPr>
          <p:nvPr/>
        </p:nvSpPr>
        <p:spPr bwMode="auto">
          <a:xfrm>
            <a:off x="4495800" y="1828800"/>
            <a:ext cx="457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/>
              <a:t>*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Схема скрещивания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/>
              <a:t>Р (</a:t>
            </a:r>
            <a:r>
              <a:rPr lang="en-US"/>
              <a:t>F1)</a:t>
            </a:r>
            <a:r>
              <a:rPr lang="ru-RU"/>
              <a:t>            Аа    *    Аа</a:t>
            </a:r>
          </a:p>
          <a:p>
            <a:pPr>
              <a:buFont typeface="Wingdings" pitchFamily="2" charset="2"/>
              <a:buNone/>
            </a:pPr>
            <a:r>
              <a:rPr lang="ru-RU"/>
              <a:t>Г            А       а        А        а</a:t>
            </a:r>
          </a:p>
          <a:p>
            <a:pPr>
              <a:buFont typeface="Wingdings" pitchFamily="2" charset="2"/>
              <a:buNone/>
            </a:pPr>
            <a:r>
              <a:rPr lang="en-US"/>
              <a:t>F2</a:t>
            </a:r>
            <a:r>
              <a:rPr lang="ru-RU"/>
              <a:t>          АА    Аа     Аа      аа</a:t>
            </a:r>
          </a:p>
          <a:p>
            <a:pPr>
              <a:buFont typeface="Wingdings" pitchFamily="2" charset="2"/>
              <a:buNone/>
            </a:pPr>
            <a:endParaRPr lang="ru-RU"/>
          </a:p>
          <a:p>
            <a:r>
              <a:rPr lang="ru-RU"/>
              <a:t>1АА : 2Аа : 1аа  или 1 : 2 : 1 – расщепление по генотипу</a:t>
            </a:r>
          </a:p>
          <a:p>
            <a:r>
              <a:rPr lang="ru-RU"/>
              <a:t>3 :1 – расщепление по фенотипу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800"/>
              <a:t>Второй закон Менделя</a:t>
            </a:r>
            <a:br>
              <a:rPr lang="ru-RU" sz="3800"/>
            </a:br>
            <a:r>
              <a:rPr lang="ru-RU" sz="3800"/>
              <a:t>Закон расщепления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При скрещивании двух гибридов первого поколения между собой среди их потомков – гибридов второго поколения – наблюдается расщепление: число особей с доминантным признаком относится к числу особей с рецессивным признаком как 3 : 1.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800"/>
              <a:t>Опыт 3: Неполное доминирование на примере ночной красавицы</a:t>
            </a:r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400">
                <a:solidFill>
                  <a:schemeClr val="folHlink"/>
                </a:solidFill>
              </a:rPr>
              <a:t>Неполное доминирование</a:t>
            </a:r>
            <a:r>
              <a:rPr lang="ru-RU" sz="2400"/>
              <a:t> – это форма наследования, при которой у гетерозиготных гибридов первого поколения формируется промежуточный (средний) фенотип по сравнению с родительскими организмами.</a:t>
            </a:r>
          </a:p>
        </p:txBody>
      </p:sp>
      <p:pic>
        <p:nvPicPr>
          <p:cNvPr id="27655" name="Picture 7" descr="IMG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0" y="1828800"/>
            <a:ext cx="4038600" cy="3886200"/>
          </a:xfrm>
          <a:noFill/>
          <a:ln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  <p:bldP spid="2765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800"/>
              <a:t>Опыт 4. Дигибридное скрещивание</a:t>
            </a:r>
          </a:p>
        </p:txBody>
      </p:sp>
      <p:pic>
        <p:nvPicPr>
          <p:cNvPr id="29702" name="Picture 6" descr="IMG_0001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428875" y="1697038"/>
            <a:ext cx="4286250" cy="4224337"/>
          </a:xfrm>
          <a:noFill/>
          <a:ln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/>
              <a:t>Третий закон Менделя. Закон </a:t>
            </a:r>
            <a:br>
              <a:rPr lang="ru-RU" sz="2800"/>
            </a:br>
            <a:r>
              <a:rPr lang="ru-RU" sz="2800"/>
              <a:t>независимого наследования признака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Каждая пара контрастных признаков наследуется независимо друг от друга в ряду поколений; в результате среди гибридов второго поколения появляются потомки с новыми комбинациями признаков в соотношении 9 : 3 : 3 : 1.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31747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800"/>
              <a:t>Опыт 5. Анализирующее (проверочное) скрещивание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Скрещивание особи неопределенного генотипа с особью, гомозиготной по рецессивным аллелям, называют </a:t>
            </a:r>
            <a:r>
              <a:rPr lang="ru-RU" u="sng">
                <a:solidFill>
                  <a:schemeClr val="folHlink"/>
                </a:solidFill>
              </a:rPr>
              <a:t>анализирующим скрещиванием.</a:t>
            </a:r>
          </a:p>
          <a:p>
            <a:r>
              <a:rPr lang="ru-RU"/>
              <a:t>Такое скрещивание проводят для выяснения генотипа особи. Оно имеет большое значение в селекционной работе.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800"/>
              <a:t>Схема анализирующего моногибридного скрещивания</a:t>
            </a:r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533400" indent="-533400">
              <a:buFont typeface="Wingdings" pitchFamily="2" charset="2"/>
              <a:buAutoNum type="arabicPeriod"/>
            </a:pPr>
            <a:r>
              <a:rPr lang="ru-RU"/>
              <a:t>Р         АА  *  аа</a:t>
            </a:r>
          </a:p>
          <a:p>
            <a:pPr marL="533400" indent="-533400">
              <a:buFont typeface="Wingdings" pitchFamily="2" charset="2"/>
              <a:buNone/>
            </a:pPr>
            <a:endParaRPr lang="ru-RU"/>
          </a:p>
          <a:p>
            <a:pPr marL="533400" indent="-533400">
              <a:buFont typeface="Wingdings" pitchFamily="2" charset="2"/>
              <a:buNone/>
            </a:pPr>
            <a:r>
              <a:rPr lang="ru-RU"/>
              <a:t>      Г      А   А    а    а</a:t>
            </a:r>
          </a:p>
          <a:p>
            <a:pPr marL="533400" indent="-533400">
              <a:buFont typeface="Wingdings" pitchFamily="2" charset="2"/>
              <a:buNone/>
            </a:pPr>
            <a:endParaRPr lang="ru-RU"/>
          </a:p>
          <a:p>
            <a:pPr marL="533400" indent="-533400">
              <a:buFont typeface="Wingdings" pitchFamily="2" charset="2"/>
              <a:buNone/>
            </a:pPr>
            <a:r>
              <a:rPr lang="ru-RU"/>
              <a:t>      </a:t>
            </a:r>
            <a:r>
              <a:rPr lang="en-US"/>
              <a:t>F1   </a:t>
            </a:r>
            <a:r>
              <a:rPr lang="ru-RU"/>
              <a:t>   Аа (100%)</a:t>
            </a: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533400" indent="-533400">
              <a:buFont typeface="Wingdings" pitchFamily="2" charset="2"/>
              <a:buAutoNum type="arabicPeriod" startAt="2"/>
            </a:pPr>
            <a:r>
              <a:rPr lang="ru-RU"/>
              <a:t>Р          Аа  *  аа</a:t>
            </a:r>
          </a:p>
          <a:p>
            <a:pPr marL="533400" indent="-533400">
              <a:buFont typeface="Wingdings" pitchFamily="2" charset="2"/>
              <a:buNone/>
            </a:pPr>
            <a:r>
              <a:rPr lang="ru-RU"/>
              <a:t>      </a:t>
            </a:r>
          </a:p>
          <a:p>
            <a:pPr marL="533400" indent="-533400">
              <a:buFont typeface="Wingdings" pitchFamily="2" charset="2"/>
              <a:buNone/>
            </a:pPr>
            <a:r>
              <a:rPr lang="ru-RU"/>
              <a:t>      Г       А   а    а    а</a:t>
            </a:r>
          </a:p>
          <a:p>
            <a:pPr marL="533400" indent="-533400">
              <a:buFont typeface="Wingdings" pitchFamily="2" charset="2"/>
              <a:buNone/>
            </a:pPr>
            <a:endParaRPr lang="ru-RU"/>
          </a:p>
          <a:p>
            <a:pPr marL="533400" indent="-533400">
              <a:buFont typeface="Wingdings" pitchFamily="2" charset="2"/>
              <a:buNone/>
            </a:pPr>
            <a:r>
              <a:rPr lang="ru-RU"/>
              <a:t>      </a:t>
            </a:r>
            <a:r>
              <a:rPr lang="en-US"/>
              <a:t>F2 </a:t>
            </a:r>
            <a:r>
              <a:rPr lang="ru-RU"/>
              <a:t>     Аа   аа (1:1)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337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337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337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337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337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337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337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337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337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337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337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337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337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337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337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337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337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337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/>
      <p:bldP spid="33797" grpId="0" build="p"/>
      <p:bldP spid="33798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/>
              <a:t>Схема анализирующего скрещивания по двум парам аллелей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/>
              <a:t>Р          АаВв           *            аавв</a:t>
            </a:r>
          </a:p>
          <a:p>
            <a:pPr>
              <a:buFont typeface="Wingdings" pitchFamily="2" charset="2"/>
              <a:buNone/>
            </a:pPr>
            <a:endParaRPr lang="ru-RU"/>
          </a:p>
          <a:p>
            <a:pPr>
              <a:buFont typeface="Wingdings" pitchFamily="2" charset="2"/>
              <a:buNone/>
            </a:pPr>
            <a:r>
              <a:rPr lang="ru-RU"/>
              <a:t>Г   АВ  Ав  аВ  ав         ав   ав   ав   ав</a:t>
            </a:r>
          </a:p>
          <a:p>
            <a:pPr>
              <a:buFont typeface="Wingdings" pitchFamily="2" charset="2"/>
              <a:buNone/>
            </a:pPr>
            <a:endParaRPr lang="ru-RU"/>
          </a:p>
          <a:p>
            <a:pPr>
              <a:buFont typeface="Wingdings" pitchFamily="2" charset="2"/>
              <a:buNone/>
            </a:pPr>
            <a:r>
              <a:rPr lang="en-US"/>
              <a:t>F1 </a:t>
            </a:r>
            <a:r>
              <a:rPr lang="ru-RU"/>
              <a:t>       АаВв       Аавв        ааВв    аавв</a:t>
            </a:r>
          </a:p>
          <a:p>
            <a:pPr>
              <a:buFont typeface="Wingdings" pitchFamily="2" charset="2"/>
              <a:buNone/>
            </a:pPr>
            <a:r>
              <a:rPr lang="ru-RU"/>
              <a:t>                1      :       1      :       1     :    1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Грегор Иоган Мендель</a:t>
            </a:r>
          </a:p>
        </p:txBody>
      </p:sp>
      <p:pic>
        <p:nvPicPr>
          <p:cNvPr id="9222" name="Picture 6" descr="IMG_0007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14600" y="1371600"/>
            <a:ext cx="3252788" cy="4038600"/>
          </a:xfrm>
          <a:noFill/>
          <a:ln/>
        </p:spPr>
      </p:pic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2667000" y="5562600"/>
            <a:ext cx="3124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( 1822 – 1884  )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/>
      <p:bldP spid="92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Ответьте на вопросы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sz="2400"/>
              <a:t>Какие генетические опыты проводил Г.Мендель?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sz="2400"/>
              <a:t>Какой метод исследования он использовал? В чем его суть?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sz="2400"/>
              <a:t>Каковы особенности этого метода?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sz="2400"/>
              <a:t>Объясните суть первого закона Менделя?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sz="2400"/>
              <a:t>Сформулируйте второй закон Менделя?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sz="2400"/>
              <a:t>Объясните термины: гибриды, доминантные признаки, рецессивные признаки, гомозиготы, гетерозиготы.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sz="2400"/>
              <a:t>Что такое неполное доминирование?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sz="2400"/>
              <a:t>С какой целью проводят анализирующее скрещивание? В чем его суть? 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endParaRPr lang="ru-RU" sz="240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  <p:bldP spid="3686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Объект исследования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000" b="1">
                <a:solidFill>
                  <a:schemeClr val="folHlink"/>
                </a:solidFill>
              </a:rPr>
              <a:t>Горох посевной</a:t>
            </a:r>
          </a:p>
          <a:p>
            <a:pPr>
              <a:lnSpc>
                <a:spcPct val="90000"/>
              </a:lnSpc>
            </a:pPr>
            <a:r>
              <a:rPr lang="ru-RU" sz="2000"/>
              <a:t>Горох дает много семян (большое количество исследуемого материала).</a:t>
            </a:r>
          </a:p>
          <a:p>
            <a:pPr>
              <a:lnSpc>
                <a:spcPct val="90000"/>
              </a:lnSpc>
            </a:pPr>
            <a:r>
              <a:rPr lang="ru-RU" sz="2000"/>
              <a:t>Самоопыляемое растение.</a:t>
            </a:r>
          </a:p>
          <a:p>
            <a:pPr>
              <a:lnSpc>
                <a:spcPct val="90000"/>
              </a:lnSpc>
            </a:pPr>
            <a:r>
              <a:rPr lang="ru-RU" sz="2000"/>
              <a:t>Имеет закрытый цветок, что исключает попадание чужой пыльцы.</a:t>
            </a:r>
          </a:p>
          <a:p>
            <a:pPr>
              <a:lnSpc>
                <a:spcPct val="90000"/>
              </a:lnSpc>
            </a:pPr>
            <a:r>
              <a:rPr lang="ru-RU" sz="2000"/>
              <a:t>Имеет множество контрастных признаков</a:t>
            </a:r>
          </a:p>
        </p:txBody>
      </p:sp>
      <p:pic>
        <p:nvPicPr>
          <p:cNvPr id="11271" name="Picture 7" descr="IMG_0009"/>
          <p:cNvPicPr>
            <a:picLocks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09600" y="2286000"/>
            <a:ext cx="3886200" cy="2971800"/>
          </a:xfrm>
          <a:noFill/>
          <a:ln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2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2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2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  <p:bldP spid="1127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800"/>
              <a:t>Наследственные контрастные признаки гороха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533400" indent="-5334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2800"/>
              <a:t>Поверхность семян;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2800"/>
              <a:t>Окраска семян;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2800"/>
              <a:t>Окраска цветков;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2800"/>
              <a:t>Положение цветков на стебле;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2800"/>
              <a:t>Длина стебля;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2800"/>
              <a:t>Форма бобов;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2800"/>
              <a:t>Окраска бобов.</a:t>
            </a:r>
          </a:p>
        </p:txBody>
      </p:sp>
      <p:pic>
        <p:nvPicPr>
          <p:cNvPr id="13319" name="Picture 7" descr="IMG_0008"/>
          <p:cNvPicPr>
            <a:picLocks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2133600"/>
            <a:ext cx="4267200" cy="2514600"/>
          </a:xfrm>
          <a:noFill/>
          <a:ln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33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33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33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133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133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133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133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133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133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133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133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133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133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133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133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133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133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133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1331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800"/>
              <a:t>Гибридологический метод Г.Менделя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ru-RU"/>
              <a:t>Суть метода – скрещивание (гибридизация) организмов, отличающихся друг от друга по одному или нескольким признакам.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800"/>
              <a:t>Особенности метода Г.Менделя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2800"/>
              <a:t>Для экспериментов использовал </a:t>
            </a:r>
            <a:r>
              <a:rPr lang="ru-RU" sz="2800" i="1" u="sng"/>
              <a:t>чистые линии</a:t>
            </a:r>
            <a:r>
              <a:rPr lang="ru-RU" sz="2800"/>
              <a:t>, т.е. растения, в потомстве которых при самоопылении не наблюдалось разнообразия по изучаемому признаку;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2800"/>
              <a:t>Г.Мендель наблюдал за наследованием </a:t>
            </a:r>
            <a:r>
              <a:rPr lang="ru-RU" sz="2800" i="1" u="sng"/>
              <a:t>альтернативных признаков </a:t>
            </a:r>
            <a:r>
              <a:rPr lang="ru-RU" sz="2800"/>
              <a:t>(взаимоисключающих, контрастных);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2800"/>
              <a:t>Точный количественный учет каждой пары альтернативных признаков в ряду поколений.</a:t>
            </a:r>
            <a:endParaRPr lang="ru-RU" sz="2800" u="sng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Скрещивание: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>
                <a:solidFill>
                  <a:schemeClr val="folHlink"/>
                </a:solidFill>
              </a:rPr>
              <a:t>Моногибридное –</a:t>
            </a:r>
            <a:r>
              <a:rPr lang="ru-RU"/>
              <a:t> родительские организмы отличаются по одному признаку;</a:t>
            </a:r>
          </a:p>
          <a:p>
            <a:pPr>
              <a:lnSpc>
                <a:spcPct val="90000"/>
              </a:lnSpc>
            </a:pPr>
            <a:r>
              <a:rPr lang="ru-RU">
                <a:solidFill>
                  <a:schemeClr val="folHlink"/>
                </a:solidFill>
              </a:rPr>
              <a:t>Дигибридное – </a:t>
            </a:r>
            <a:r>
              <a:rPr lang="ru-RU"/>
              <a:t>родительские организмы отличаются по двум признакам;</a:t>
            </a:r>
          </a:p>
          <a:p>
            <a:pPr>
              <a:lnSpc>
                <a:spcPct val="90000"/>
              </a:lnSpc>
            </a:pPr>
            <a:r>
              <a:rPr lang="ru-RU">
                <a:solidFill>
                  <a:schemeClr val="folHlink"/>
                </a:solidFill>
              </a:rPr>
              <a:t>Тригибридное – </a:t>
            </a:r>
            <a:r>
              <a:rPr lang="ru-RU"/>
              <a:t>родительские организмы отличаются по трем признакам.</a:t>
            </a:r>
            <a:endParaRPr lang="ru-RU">
              <a:solidFill>
                <a:schemeClr val="folHlink"/>
              </a:solidFill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800"/>
              <a:t>Опыт 1: моногибридное скрещивание</a:t>
            </a:r>
          </a:p>
        </p:txBody>
      </p:sp>
      <p:sp>
        <p:nvSpPr>
          <p:cNvPr id="18437" name="Oval 5"/>
          <p:cNvSpPr>
            <a:spLocks noChangeArrowheads="1"/>
          </p:cNvSpPr>
          <p:nvPr/>
        </p:nvSpPr>
        <p:spPr bwMode="auto">
          <a:xfrm>
            <a:off x="2514600" y="1600200"/>
            <a:ext cx="1143000" cy="685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2895600" y="1752600"/>
            <a:ext cx="76200" cy="38100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3124200" y="1752600"/>
            <a:ext cx="76200" cy="38100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40" name="Oval 8"/>
          <p:cNvSpPr>
            <a:spLocks noChangeArrowheads="1"/>
          </p:cNvSpPr>
          <p:nvPr/>
        </p:nvSpPr>
        <p:spPr bwMode="auto">
          <a:xfrm>
            <a:off x="6324600" y="1600200"/>
            <a:ext cx="1066800" cy="685800"/>
          </a:xfrm>
          <a:prstGeom prst="ellipse">
            <a:avLst/>
          </a:prstGeom>
          <a:solidFill>
            <a:srgbClr val="00CC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41" name="Rectangle 9"/>
          <p:cNvSpPr>
            <a:spLocks noChangeArrowheads="1"/>
          </p:cNvSpPr>
          <p:nvPr/>
        </p:nvSpPr>
        <p:spPr bwMode="auto">
          <a:xfrm>
            <a:off x="6705600" y="1752600"/>
            <a:ext cx="76200" cy="3810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6934200" y="1752600"/>
            <a:ext cx="76200" cy="3810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43" name="Oval 11"/>
          <p:cNvSpPr>
            <a:spLocks noChangeArrowheads="1"/>
          </p:cNvSpPr>
          <p:nvPr/>
        </p:nvSpPr>
        <p:spPr bwMode="auto">
          <a:xfrm>
            <a:off x="2133600" y="2743200"/>
            <a:ext cx="533400" cy="4572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44" name="Rectangle 12"/>
          <p:cNvSpPr>
            <a:spLocks noChangeArrowheads="1"/>
          </p:cNvSpPr>
          <p:nvPr/>
        </p:nvSpPr>
        <p:spPr bwMode="auto">
          <a:xfrm>
            <a:off x="2362200" y="2819400"/>
            <a:ext cx="76200" cy="30480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45" name="Oval 13"/>
          <p:cNvSpPr>
            <a:spLocks noChangeArrowheads="1"/>
          </p:cNvSpPr>
          <p:nvPr/>
        </p:nvSpPr>
        <p:spPr bwMode="auto">
          <a:xfrm>
            <a:off x="3657600" y="2743200"/>
            <a:ext cx="533400" cy="4572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46" name="Rectangle 14"/>
          <p:cNvSpPr>
            <a:spLocks noChangeArrowheads="1"/>
          </p:cNvSpPr>
          <p:nvPr/>
        </p:nvSpPr>
        <p:spPr bwMode="auto">
          <a:xfrm>
            <a:off x="3886200" y="2819400"/>
            <a:ext cx="76200" cy="30480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47" name="Oval 15"/>
          <p:cNvSpPr>
            <a:spLocks noChangeArrowheads="1"/>
          </p:cNvSpPr>
          <p:nvPr/>
        </p:nvSpPr>
        <p:spPr bwMode="auto">
          <a:xfrm>
            <a:off x="5638800" y="2743200"/>
            <a:ext cx="533400" cy="4572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48" name="Rectangle 16"/>
          <p:cNvSpPr>
            <a:spLocks noChangeArrowheads="1"/>
          </p:cNvSpPr>
          <p:nvPr/>
        </p:nvSpPr>
        <p:spPr bwMode="auto">
          <a:xfrm>
            <a:off x="5867400" y="2819400"/>
            <a:ext cx="76200" cy="3048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49" name="Oval 17"/>
          <p:cNvSpPr>
            <a:spLocks noChangeArrowheads="1"/>
          </p:cNvSpPr>
          <p:nvPr/>
        </p:nvSpPr>
        <p:spPr bwMode="auto">
          <a:xfrm>
            <a:off x="7467600" y="2743200"/>
            <a:ext cx="533400" cy="4572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50" name="Rectangle 18"/>
          <p:cNvSpPr>
            <a:spLocks noChangeArrowheads="1"/>
          </p:cNvSpPr>
          <p:nvPr/>
        </p:nvSpPr>
        <p:spPr bwMode="auto">
          <a:xfrm>
            <a:off x="7696200" y="2819400"/>
            <a:ext cx="76200" cy="3048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51" name="Line 19"/>
          <p:cNvSpPr>
            <a:spLocks noChangeShapeType="1"/>
          </p:cNvSpPr>
          <p:nvPr/>
        </p:nvSpPr>
        <p:spPr bwMode="auto">
          <a:xfrm flipH="1">
            <a:off x="2362200" y="2286000"/>
            <a:ext cx="685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8452" name="Line 20"/>
          <p:cNvSpPr>
            <a:spLocks noChangeShapeType="1"/>
          </p:cNvSpPr>
          <p:nvPr/>
        </p:nvSpPr>
        <p:spPr bwMode="auto">
          <a:xfrm>
            <a:off x="3048000" y="2286000"/>
            <a:ext cx="685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8453" name="Line 21"/>
          <p:cNvSpPr>
            <a:spLocks noChangeShapeType="1"/>
          </p:cNvSpPr>
          <p:nvPr/>
        </p:nvSpPr>
        <p:spPr bwMode="auto">
          <a:xfrm flipH="1">
            <a:off x="6019800" y="2286000"/>
            <a:ext cx="838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8454" name="Line 22"/>
          <p:cNvSpPr>
            <a:spLocks noChangeShapeType="1"/>
          </p:cNvSpPr>
          <p:nvPr/>
        </p:nvSpPr>
        <p:spPr bwMode="auto">
          <a:xfrm>
            <a:off x="6858000" y="2286000"/>
            <a:ext cx="762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8455" name="Oval 23"/>
          <p:cNvSpPr>
            <a:spLocks noChangeArrowheads="1"/>
          </p:cNvSpPr>
          <p:nvPr/>
        </p:nvSpPr>
        <p:spPr bwMode="auto">
          <a:xfrm>
            <a:off x="1600200" y="4876800"/>
            <a:ext cx="1219200" cy="685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56" name="Rectangle 24"/>
          <p:cNvSpPr>
            <a:spLocks noChangeArrowheads="1"/>
          </p:cNvSpPr>
          <p:nvPr/>
        </p:nvSpPr>
        <p:spPr bwMode="auto">
          <a:xfrm>
            <a:off x="2057400" y="5029200"/>
            <a:ext cx="76200" cy="38100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57" name="Rectangle 25"/>
          <p:cNvSpPr>
            <a:spLocks noChangeArrowheads="1"/>
          </p:cNvSpPr>
          <p:nvPr/>
        </p:nvSpPr>
        <p:spPr bwMode="auto">
          <a:xfrm>
            <a:off x="2286000" y="5029200"/>
            <a:ext cx="76200" cy="3810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58" name="Oval 26"/>
          <p:cNvSpPr>
            <a:spLocks noChangeArrowheads="1"/>
          </p:cNvSpPr>
          <p:nvPr/>
        </p:nvSpPr>
        <p:spPr bwMode="auto">
          <a:xfrm>
            <a:off x="3352800" y="4876800"/>
            <a:ext cx="1219200" cy="685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59" name="Rectangle 27"/>
          <p:cNvSpPr>
            <a:spLocks noChangeArrowheads="1"/>
          </p:cNvSpPr>
          <p:nvPr/>
        </p:nvSpPr>
        <p:spPr bwMode="auto">
          <a:xfrm>
            <a:off x="3810000" y="5029200"/>
            <a:ext cx="76200" cy="38100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60" name="Rectangle 28"/>
          <p:cNvSpPr>
            <a:spLocks noChangeArrowheads="1"/>
          </p:cNvSpPr>
          <p:nvPr/>
        </p:nvSpPr>
        <p:spPr bwMode="auto">
          <a:xfrm>
            <a:off x="4038600" y="5029200"/>
            <a:ext cx="76200" cy="3810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61" name="Oval 29"/>
          <p:cNvSpPr>
            <a:spLocks noChangeArrowheads="1"/>
          </p:cNvSpPr>
          <p:nvPr/>
        </p:nvSpPr>
        <p:spPr bwMode="auto">
          <a:xfrm>
            <a:off x="5105400" y="4876800"/>
            <a:ext cx="1143000" cy="685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62" name="Rectangle 30"/>
          <p:cNvSpPr>
            <a:spLocks noChangeArrowheads="1"/>
          </p:cNvSpPr>
          <p:nvPr/>
        </p:nvSpPr>
        <p:spPr bwMode="auto">
          <a:xfrm>
            <a:off x="5486400" y="5029200"/>
            <a:ext cx="76200" cy="38100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63" name="Rectangle 31"/>
          <p:cNvSpPr>
            <a:spLocks noChangeArrowheads="1"/>
          </p:cNvSpPr>
          <p:nvPr/>
        </p:nvSpPr>
        <p:spPr bwMode="auto">
          <a:xfrm>
            <a:off x="5715000" y="5029200"/>
            <a:ext cx="76200" cy="3810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64" name="Oval 32"/>
          <p:cNvSpPr>
            <a:spLocks noChangeArrowheads="1"/>
          </p:cNvSpPr>
          <p:nvPr/>
        </p:nvSpPr>
        <p:spPr bwMode="auto">
          <a:xfrm>
            <a:off x="7010400" y="4953000"/>
            <a:ext cx="1143000" cy="609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65" name="Rectangle 33"/>
          <p:cNvSpPr>
            <a:spLocks noChangeArrowheads="1"/>
          </p:cNvSpPr>
          <p:nvPr/>
        </p:nvSpPr>
        <p:spPr bwMode="auto">
          <a:xfrm>
            <a:off x="7391400" y="5029200"/>
            <a:ext cx="76200" cy="38100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66" name="Rectangle 34"/>
          <p:cNvSpPr>
            <a:spLocks noChangeArrowheads="1"/>
          </p:cNvSpPr>
          <p:nvPr/>
        </p:nvSpPr>
        <p:spPr bwMode="auto">
          <a:xfrm>
            <a:off x="7620000" y="5029200"/>
            <a:ext cx="76200" cy="3810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67" name="Line 35"/>
          <p:cNvSpPr>
            <a:spLocks noChangeShapeType="1"/>
          </p:cNvSpPr>
          <p:nvPr/>
        </p:nvSpPr>
        <p:spPr bwMode="auto">
          <a:xfrm flipH="1">
            <a:off x="2209800" y="3200400"/>
            <a:ext cx="15240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8468" name="Line 36"/>
          <p:cNvSpPr>
            <a:spLocks noChangeShapeType="1"/>
          </p:cNvSpPr>
          <p:nvPr/>
        </p:nvSpPr>
        <p:spPr bwMode="auto">
          <a:xfrm flipH="1">
            <a:off x="2209800" y="3200400"/>
            <a:ext cx="365760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8469" name="Line 37"/>
          <p:cNvSpPr>
            <a:spLocks noChangeShapeType="1"/>
          </p:cNvSpPr>
          <p:nvPr/>
        </p:nvSpPr>
        <p:spPr bwMode="auto">
          <a:xfrm>
            <a:off x="2438400" y="3200400"/>
            <a:ext cx="152400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8470" name="Line 38"/>
          <p:cNvSpPr>
            <a:spLocks noChangeShapeType="1"/>
          </p:cNvSpPr>
          <p:nvPr/>
        </p:nvSpPr>
        <p:spPr bwMode="auto">
          <a:xfrm flipH="1">
            <a:off x="3962400" y="3200400"/>
            <a:ext cx="381000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8471" name="Line 39"/>
          <p:cNvSpPr>
            <a:spLocks noChangeShapeType="1"/>
          </p:cNvSpPr>
          <p:nvPr/>
        </p:nvSpPr>
        <p:spPr bwMode="auto">
          <a:xfrm>
            <a:off x="3962400" y="3200400"/>
            <a:ext cx="167640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8472" name="Line 40"/>
          <p:cNvSpPr>
            <a:spLocks noChangeShapeType="1"/>
          </p:cNvSpPr>
          <p:nvPr/>
        </p:nvSpPr>
        <p:spPr bwMode="auto">
          <a:xfrm flipH="1">
            <a:off x="5638800" y="3200400"/>
            <a:ext cx="30480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8473" name="Line 41"/>
          <p:cNvSpPr>
            <a:spLocks noChangeShapeType="1"/>
          </p:cNvSpPr>
          <p:nvPr/>
        </p:nvSpPr>
        <p:spPr bwMode="auto">
          <a:xfrm>
            <a:off x="3962400" y="3200400"/>
            <a:ext cx="3581400" cy="175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8474" name="Line 42"/>
          <p:cNvSpPr>
            <a:spLocks noChangeShapeType="1"/>
          </p:cNvSpPr>
          <p:nvPr/>
        </p:nvSpPr>
        <p:spPr bwMode="auto">
          <a:xfrm flipH="1">
            <a:off x="7543800" y="3200400"/>
            <a:ext cx="228600" cy="175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8476" name="Text Box 44"/>
          <p:cNvSpPr txBox="1">
            <a:spLocks noChangeArrowheads="1"/>
          </p:cNvSpPr>
          <p:nvPr/>
        </p:nvSpPr>
        <p:spPr bwMode="auto">
          <a:xfrm>
            <a:off x="762000" y="1676400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Р</a:t>
            </a:r>
          </a:p>
        </p:txBody>
      </p:sp>
      <p:sp>
        <p:nvSpPr>
          <p:cNvPr id="18477" name="Text Box 45"/>
          <p:cNvSpPr txBox="1">
            <a:spLocks noChangeArrowheads="1"/>
          </p:cNvSpPr>
          <p:nvPr/>
        </p:nvSpPr>
        <p:spPr bwMode="auto">
          <a:xfrm>
            <a:off x="838200" y="2819400"/>
            <a:ext cx="685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8478" name="Text Box 46"/>
          <p:cNvSpPr txBox="1">
            <a:spLocks noChangeArrowheads="1"/>
          </p:cNvSpPr>
          <p:nvPr/>
        </p:nvSpPr>
        <p:spPr bwMode="auto">
          <a:xfrm>
            <a:off x="838200" y="2743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Г</a:t>
            </a:r>
          </a:p>
        </p:txBody>
      </p:sp>
      <p:sp>
        <p:nvSpPr>
          <p:cNvPr id="18479" name="Text Box 47"/>
          <p:cNvSpPr txBox="1">
            <a:spLocks noChangeArrowheads="1"/>
          </p:cNvSpPr>
          <p:nvPr/>
        </p:nvSpPr>
        <p:spPr bwMode="auto">
          <a:xfrm>
            <a:off x="762000" y="49530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F1</a:t>
            </a:r>
            <a:endParaRPr lang="ru-RU"/>
          </a:p>
        </p:txBody>
      </p:sp>
      <p:sp>
        <p:nvSpPr>
          <p:cNvPr id="18480" name="Text Box 48"/>
          <p:cNvSpPr txBox="1">
            <a:spLocks noChangeArrowheads="1"/>
          </p:cNvSpPr>
          <p:nvPr/>
        </p:nvSpPr>
        <p:spPr bwMode="auto">
          <a:xfrm>
            <a:off x="4724400" y="1828800"/>
            <a:ext cx="45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/>
              <a:t>*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4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4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84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8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8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8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8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8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84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84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8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18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18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18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18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18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8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18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18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18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18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18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18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18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18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18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18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18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18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18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18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18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18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18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18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500" fill="hold"/>
                                        <p:tgtEl>
                                          <p:spTgt spid="18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500" fill="hold"/>
                                        <p:tgtEl>
                                          <p:spTgt spid="18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500" fill="hold"/>
                                        <p:tgtEl>
                                          <p:spTgt spid="18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/>
      <p:bldP spid="18437" grpId="0" animBg="1"/>
      <p:bldP spid="18438" grpId="0" animBg="1"/>
      <p:bldP spid="18439" grpId="0" animBg="1"/>
      <p:bldP spid="18440" grpId="0" animBg="1"/>
      <p:bldP spid="18441" grpId="0" animBg="1"/>
      <p:bldP spid="18442" grpId="0" animBg="1"/>
      <p:bldP spid="18443" grpId="0" animBg="1"/>
      <p:bldP spid="18444" grpId="0" animBg="1"/>
      <p:bldP spid="18445" grpId="0" animBg="1"/>
      <p:bldP spid="18446" grpId="0" animBg="1"/>
      <p:bldP spid="18447" grpId="0" animBg="1"/>
      <p:bldP spid="18448" grpId="0" animBg="1"/>
      <p:bldP spid="18449" grpId="0" animBg="1"/>
      <p:bldP spid="18450" grpId="0" animBg="1"/>
      <p:bldP spid="18451" grpId="0" animBg="1"/>
      <p:bldP spid="18452" grpId="0" animBg="1"/>
      <p:bldP spid="18453" grpId="0" animBg="1"/>
      <p:bldP spid="18454" grpId="0" animBg="1"/>
      <p:bldP spid="18455" grpId="0" animBg="1"/>
      <p:bldP spid="18456" grpId="0" animBg="1"/>
      <p:bldP spid="18457" grpId="0" animBg="1"/>
      <p:bldP spid="18458" grpId="0" animBg="1"/>
      <p:bldP spid="18459" grpId="0" animBg="1"/>
      <p:bldP spid="18460" grpId="0" animBg="1"/>
      <p:bldP spid="18461" grpId="0" animBg="1"/>
      <p:bldP spid="18462" grpId="0" animBg="1"/>
      <p:bldP spid="18463" grpId="0" animBg="1"/>
      <p:bldP spid="18464" grpId="0" animBg="1"/>
      <p:bldP spid="18465" grpId="0" animBg="1"/>
      <p:bldP spid="18466" grpId="0" animBg="1"/>
      <p:bldP spid="18467" grpId="0" animBg="1"/>
      <p:bldP spid="18468" grpId="0" animBg="1"/>
      <p:bldP spid="18469" grpId="0" animBg="1"/>
      <p:bldP spid="18470" grpId="0" animBg="1"/>
      <p:bldP spid="18471" grpId="0" animBg="1"/>
      <p:bldP spid="18472" grpId="0" animBg="1"/>
      <p:bldP spid="18473" grpId="0" animBg="1"/>
      <p:bldP spid="18474" grpId="0" animBg="1"/>
      <p:bldP spid="18476" grpId="0"/>
      <p:bldP spid="18478" grpId="0"/>
      <p:bldP spid="18479" grpId="0"/>
      <p:bldP spid="1848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Схема скрещивания</a:t>
            </a:r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400"/>
              <a:t>Буквенная символика</a:t>
            </a:r>
          </a:p>
          <a:p>
            <a:r>
              <a:rPr lang="ru-RU" sz="2400"/>
              <a:t>Р – родители;</a:t>
            </a:r>
          </a:p>
          <a:p>
            <a:r>
              <a:rPr lang="ru-RU" sz="2400"/>
              <a:t>Г – гаметы;</a:t>
            </a:r>
          </a:p>
          <a:p>
            <a:r>
              <a:rPr lang="ru-RU" sz="2400"/>
              <a:t>* - скрещивание;</a:t>
            </a:r>
          </a:p>
          <a:p>
            <a:r>
              <a:rPr lang="en-US" sz="2400"/>
              <a:t>F1 </a:t>
            </a:r>
            <a:r>
              <a:rPr lang="ru-RU" sz="2400"/>
              <a:t>– гибриды первого поколения;</a:t>
            </a:r>
          </a:p>
          <a:p>
            <a:r>
              <a:rPr lang="ru-RU" sz="2400"/>
              <a:t>А – доминантный признак;</a:t>
            </a:r>
          </a:p>
          <a:p>
            <a:r>
              <a:rPr lang="ru-RU" sz="2400"/>
              <a:t>а – рецессивный признак.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400"/>
              <a:t>Р           АА    *    аа</a:t>
            </a:r>
          </a:p>
          <a:p>
            <a:pPr algn="ctr">
              <a:buFont typeface="Wingdings" pitchFamily="2" charset="2"/>
              <a:buNone/>
            </a:pPr>
            <a:endParaRPr lang="ru-RU" sz="2400"/>
          </a:p>
          <a:p>
            <a:pPr>
              <a:buFont typeface="Wingdings" pitchFamily="2" charset="2"/>
              <a:buNone/>
            </a:pPr>
            <a:r>
              <a:rPr lang="ru-RU" sz="2400"/>
              <a:t>Г           А   А   а   а</a:t>
            </a:r>
          </a:p>
          <a:p>
            <a:pPr algn="ctr">
              <a:buFont typeface="Wingdings" pitchFamily="2" charset="2"/>
              <a:buNone/>
            </a:pPr>
            <a:endParaRPr lang="ru-RU" sz="2400"/>
          </a:p>
          <a:p>
            <a:pPr>
              <a:buFont typeface="Wingdings" pitchFamily="2" charset="2"/>
              <a:buNone/>
            </a:pPr>
            <a:r>
              <a:rPr lang="en-US" sz="2400"/>
              <a:t>F1 </a:t>
            </a:r>
            <a:r>
              <a:rPr lang="ru-RU" sz="2400"/>
              <a:t>     Аа   Аа   Аа   Аа</a:t>
            </a:r>
          </a:p>
          <a:p>
            <a:pPr algn="ctr">
              <a:buFont typeface="Wingdings" pitchFamily="2" charset="2"/>
              <a:buNone/>
            </a:pPr>
            <a:endParaRPr lang="ru-RU" sz="2400"/>
          </a:p>
          <a:p>
            <a:pPr algn="ctr">
              <a:buFont typeface="Wingdings" pitchFamily="2" charset="2"/>
              <a:buNone/>
            </a:pPr>
            <a:r>
              <a:rPr lang="ru-RU" sz="2400"/>
              <a:t>Все полученные гибриды одинаковые (единооразные)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21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21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21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21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21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21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215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215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215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215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215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215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215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215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215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215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215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215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21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21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21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215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215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215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215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215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215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80"/>
                                        <p:tgtEl>
                                          <p:spTgt spid="215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80"/>
                                        <p:tgtEl>
                                          <p:spTgt spid="215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80"/>
                                        <p:tgtEl>
                                          <p:spTgt spid="215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/>
      <p:bldP spid="21509" grpId="0" build="p"/>
      <p:bldP spid="21510" grpId="0" build="p"/>
    </p:bldLst>
  </p:timing>
</p:sld>
</file>

<file path=ppt/theme/theme1.xml><?xml version="1.0" encoding="utf-8"?>
<a:theme xmlns:a="http://schemas.openxmlformats.org/drawingml/2006/main" name="Скругленный">
  <a:themeElements>
    <a:clrScheme name="Скругленный 1">
      <a:dk1>
        <a:srgbClr val="000000"/>
      </a:dk1>
      <a:lt1>
        <a:srgbClr val="FFFFFF"/>
      </a:lt1>
      <a:dk2>
        <a:srgbClr val="FFFFFF"/>
      </a:dk2>
      <a:lt2>
        <a:srgbClr val="669999"/>
      </a:lt2>
      <a:accent1>
        <a:srgbClr val="99CCFF"/>
      </a:accent1>
      <a:accent2>
        <a:srgbClr val="9999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8A8AE7"/>
      </a:accent6>
      <a:hlink>
        <a:srgbClr val="996666"/>
      </a:hlink>
      <a:folHlink>
        <a:srgbClr val="6666CC"/>
      </a:folHlink>
    </a:clrScheme>
    <a:fontScheme name="Скругленный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кругленный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кругленный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кругленный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Radial</Template>
  <TotalTime>520</TotalTime>
  <Words>621</Words>
  <Application>Microsoft Office PowerPoint</Application>
  <PresentationFormat>Экран (4:3)</PresentationFormat>
  <Paragraphs>101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Times New Roman</vt:lpstr>
      <vt:lpstr>Wingdings</vt:lpstr>
      <vt:lpstr>Arial Black</vt:lpstr>
      <vt:lpstr>Скругленный</vt:lpstr>
      <vt:lpstr>Генетические опыты Г.Менделя</vt:lpstr>
      <vt:lpstr>Грегор Иоган Мендель</vt:lpstr>
      <vt:lpstr>Объект исследования</vt:lpstr>
      <vt:lpstr>Наследственные контрастные признаки гороха</vt:lpstr>
      <vt:lpstr>Гибридологический метод Г.Менделя</vt:lpstr>
      <vt:lpstr>Особенности метода Г.Менделя</vt:lpstr>
      <vt:lpstr>Скрещивание:</vt:lpstr>
      <vt:lpstr>Опыт 1: моногибридное скрещивание</vt:lpstr>
      <vt:lpstr>Схема скрещивания</vt:lpstr>
      <vt:lpstr>Первый закон Менделя Единообразие гибридов первого поколения</vt:lpstr>
      <vt:lpstr>Опыт 2: Скрещивание гибридов первого поколения</vt:lpstr>
      <vt:lpstr>Схема скрещивания</vt:lpstr>
      <vt:lpstr>Второй закон Менделя Закон расщепления</vt:lpstr>
      <vt:lpstr>Опыт 3: Неполное доминирование на примере ночной красавицы</vt:lpstr>
      <vt:lpstr>Опыт 4. Дигибридное скрещивание</vt:lpstr>
      <vt:lpstr>Третий закон Менделя. Закон  независимого наследования признака</vt:lpstr>
      <vt:lpstr>Опыт 5. Анализирующее (проверочное) скрещивание</vt:lpstr>
      <vt:lpstr>Схема анализирующего моногибридного скрещивания</vt:lpstr>
      <vt:lpstr>Схема анализирующего скрещивания по двум парам аллелей</vt:lpstr>
      <vt:lpstr>Ответьте на вопросы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Виктор</dc:creator>
  <cp:lastModifiedBy>Виктор</cp:lastModifiedBy>
  <cp:revision>5</cp:revision>
  <cp:lastPrinted>1601-01-01T00:00:00Z</cp:lastPrinted>
  <dcterms:created xsi:type="dcterms:W3CDTF">1601-01-01T00:00:00Z</dcterms:created>
  <dcterms:modified xsi:type="dcterms:W3CDTF">2013-02-15T15:42:51Z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