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19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D409ABB-EC89-492D-8819-A3F35237B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B6D34-E4D7-4B23-9D8C-0D8EA7B64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1F7E7-81B4-43DF-B5CB-8678C9BD6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63EAEC-D14B-429F-B41E-8CA0F81B2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330507-4605-49D1-A75E-AC422883E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DAD18-72D5-4EEE-A5BE-2336889FF4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6D1D8-F64D-4244-90F6-698475EF6F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1EB7-8EF6-4D6D-886E-C1E8A426B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BB9BF-55DD-4256-819B-E6D8358E8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E5607-66FE-4CE0-AF4E-BB38134E0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0F5D8-88A3-4633-9504-652AA79F5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46A55-9FF9-42BC-AE8A-6ECF53ADB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4828-C624-4ACD-84AF-988EB8AF2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5ED8909-F01F-403B-A9FD-A55D87F7C1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/>
              <a:t>Генетические опыты Г.Менделя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/>
              <a:t>Учитель биологии</a:t>
            </a:r>
          </a:p>
          <a:p>
            <a:pPr algn="ctr">
              <a:lnSpc>
                <a:spcPct val="90000"/>
              </a:lnSpc>
            </a:pPr>
            <a:r>
              <a:rPr lang="ru-RU"/>
              <a:t>МОУ сош №18</a:t>
            </a:r>
          </a:p>
          <a:p>
            <a:pPr algn="ctr">
              <a:lnSpc>
                <a:spcPct val="90000"/>
              </a:lnSpc>
            </a:pPr>
            <a:r>
              <a:rPr lang="ru-RU"/>
              <a:t>Антиповская М.Н.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Первый закон Менделя</a:t>
            </a:r>
            <a:r>
              <a:rPr lang="en-US" sz="3800"/>
              <a:t/>
            </a:r>
            <a:br>
              <a:rPr lang="en-US" sz="3800"/>
            </a:br>
            <a:r>
              <a:rPr lang="ru-RU" sz="2800"/>
              <a:t>Единообразие гибридов первого поколения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скрещивании родителей чистых линий, различающихся по одному контрастному признаку, все гибриды первого поколения окажутся единообразными и в них проявится признак только одного из родителей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Опыт 2: Скрещивание гибридов первого поколения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743200" y="1676400"/>
            <a:ext cx="1219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00400" y="17526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505200" y="17526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5638800" y="1676400"/>
            <a:ext cx="1219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096000" y="17526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324600" y="17526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2209800" y="2971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438400" y="3048000"/>
            <a:ext cx="76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3810000" y="2971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038600" y="3048000"/>
            <a:ext cx="762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410200" y="2971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638800" y="3048000"/>
            <a:ext cx="76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086600" y="2971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315200" y="3048000"/>
            <a:ext cx="762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2514600" y="2286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352800" y="2286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5715000" y="2286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248400" y="2286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1752600" y="4495800"/>
            <a:ext cx="1219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2209800" y="4572000"/>
            <a:ext cx="76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2438400" y="4572000"/>
            <a:ext cx="76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4038600" y="4572000"/>
            <a:ext cx="76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267200" y="4572000"/>
            <a:ext cx="76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5334000" y="4495800"/>
            <a:ext cx="11430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715000" y="4572000"/>
            <a:ext cx="76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5943600" y="4572000"/>
            <a:ext cx="76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7010400" y="4495800"/>
            <a:ext cx="1143000" cy="685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7467600" y="4572000"/>
            <a:ext cx="76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7696200" y="4572000"/>
            <a:ext cx="76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85800" y="1676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 (</a:t>
            </a:r>
            <a:r>
              <a:rPr lang="en-US"/>
              <a:t>F1)</a:t>
            </a:r>
            <a:endParaRPr lang="ru-RU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62000" y="3048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838200" y="457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F2</a:t>
            </a:r>
            <a:endParaRPr lang="ru-RU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H="1">
            <a:off x="2362200" y="34290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2362200" y="3429000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2438400" y="34290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4114800" y="3429000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4114800" y="34290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5715000" y="3429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4114800" y="3429000"/>
            <a:ext cx="3429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7391400" y="3429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4556125" y="17526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4495800" y="1828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*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Схема скрещивания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Р (</a:t>
            </a:r>
            <a:r>
              <a:rPr lang="en-US"/>
              <a:t>F1)</a:t>
            </a:r>
            <a:r>
              <a:rPr lang="ru-RU"/>
              <a:t>            Аа    *    Аа</a:t>
            </a:r>
          </a:p>
          <a:p>
            <a:pPr>
              <a:buFont typeface="Wingdings" pitchFamily="2" charset="2"/>
              <a:buNone/>
            </a:pPr>
            <a:r>
              <a:rPr lang="ru-RU"/>
              <a:t>Г            А       а        А        а</a:t>
            </a:r>
          </a:p>
          <a:p>
            <a:pPr>
              <a:buFont typeface="Wingdings" pitchFamily="2" charset="2"/>
              <a:buNone/>
            </a:pPr>
            <a:r>
              <a:rPr lang="en-US"/>
              <a:t>F2</a:t>
            </a:r>
            <a:r>
              <a:rPr lang="ru-RU"/>
              <a:t>          АА    Аа     Аа      аа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1АА : 2Аа : 1аа  или 1 : 2 : 1 – расщепление по генотипу</a:t>
            </a:r>
          </a:p>
          <a:p>
            <a:r>
              <a:rPr lang="ru-RU"/>
              <a:t>3 :1 – расщепление по фенотипу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Второй закон Менделя</a:t>
            </a:r>
            <a:br>
              <a:rPr lang="ru-RU" sz="3800"/>
            </a:br>
            <a:r>
              <a:rPr lang="ru-RU" sz="3800"/>
              <a:t>Закон расщепления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скрещивании двух гибридов первого поколения между собой среди их потомков – гибридов второго поколения – наблюдается расщепление: число особей с доминантным признаком относится к числу особей с рецессивным признаком как 3 : 1.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Опыт 3: Неполное доминирование на примере ночной красавицы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folHlink"/>
                </a:solidFill>
              </a:rPr>
              <a:t>Неполное доминирование</a:t>
            </a:r>
            <a:r>
              <a:rPr lang="ru-RU" sz="2400"/>
              <a:t> – это форма наследования, при которой у гетерозиготных гибридов первого поколения формируется промежуточный (средний) фенотип по сравнению с родительскими организмами.</a:t>
            </a:r>
          </a:p>
        </p:txBody>
      </p:sp>
      <p:pic>
        <p:nvPicPr>
          <p:cNvPr id="27655" name="Picture 7" descr="IM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28800"/>
            <a:ext cx="4038600" cy="3886200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Опыт 4. Дигибридное скрещивание</a:t>
            </a:r>
          </a:p>
        </p:txBody>
      </p:sp>
      <p:pic>
        <p:nvPicPr>
          <p:cNvPr id="29702" name="Picture 6" descr="IMG_000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697038"/>
            <a:ext cx="4286250" cy="4224337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Третий закон Менделя. Закон </a:t>
            </a:r>
            <a:br>
              <a:rPr lang="ru-RU" sz="2800"/>
            </a:br>
            <a:r>
              <a:rPr lang="ru-RU" sz="2800"/>
              <a:t>независимого наследования признака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Каждая пара контрастных признаков наследуется независимо друг от друга в ряду поколений; в результате среди гибридов второго поколения появляются потомки с новыми комбинациями признаков в соотношении 9 : 3 : 3 : 1.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Опыт 5. Анализирующее (проверочное) скрещивание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Скрещивание особи неопределенного генотипа с особью, гомозиготной по рецессивным аллелям, называют </a:t>
            </a:r>
            <a:r>
              <a:rPr lang="ru-RU" u="sng">
                <a:solidFill>
                  <a:schemeClr val="folHlink"/>
                </a:solidFill>
              </a:rPr>
              <a:t>анализирующим скрещиванием.</a:t>
            </a:r>
          </a:p>
          <a:p>
            <a:r>
              <a:rPr lang="ru-RU"/>
              <a:t>Такое скрещивание проводят для выяснения генотипа особи. Оно имеет большое значение в селекционной работе.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Схема анализирующего моногибридного скрещивания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/>
              <a:t>Р         АА  *  аа</a:t>
            </a:r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      Г      А   А    а    а</a:t>
            </a:r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      </a:t>
            </a:r>
            <a:r>
              <a:rPr lang="en-US"/>
              <a:t>F1   </a:t>
            </a:r>
            <a:r>
              <a:rPr lang="ru-RU"/>
              <a:t>   Аа (100%)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 startAt="2"/>
            </a:pPr>
            <a:r>
              <a:rPr lang="ru-RU"/>
              <a:t>Р          Аа  *  аа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     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      Г       А   а    а    а</a:t>
            </a:r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      </a:t>
            </a:r>
            <a:r>
              <a:rPr lang="en-US"/>
              <a:t>F2 </a:t>
            </a:r>
            <a:r>
              <a:rPr lang="ru-RU"/>
              <a:t>     Аа   аа (1:1)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/>
      <p:bldP spid="337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Схема анализирующего скрещивания по двум парам аллелей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Р          АаВв           *            аавв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Г   АВ  Ав  аВ  ав         ав   ав   ав   ав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en-US"/>
              <a:t>F1 </a:t>
            </a:r>
            <a:r>
              <a:rPr lang="ru-RU"/>
              <a:t>       АаВв       Аавв        ааВв    аавв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1      :       1      :       1     :    1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Грегор Иоган Мендель</a:t>
            </a:r>
          </a:p>
        </p:txBody>
      </p:sp>
      <p:pic>
        <p:nvPicPr>
          <p:cNvPr id="9222" name="Picture 6" descr="IMG_000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371600"/>
            <a:ext cx="3252788" cy="4038600"/>
          </a:xfrm>
          <a:noFill/>
          <a:ln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67000" y="5562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( 1822 – 1884  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Ответьте на вопросы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Какие генетические опыты проводил Г.Мендель?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Какой метод исследования он использовал? В чем его суть?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Каковы особенности этого метода?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Объясните суть первого закона Менделя?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Сформулируйте второй закон Менделя?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Объясните термины: гибриды, доминантные признаки, рецессивные признаки, гомозиготы, гетерозиготы.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Что такое неполное доминирование?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С какой целью проводят анализирующее скрещивание? В чем его суть?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4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Объект исследования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chemeClr val="folHlink"/>
                </a:solidFill>
              </a:rPr>
              <a:t>Горох посевной</a:t>
            </a:r>
          </a:p>
          <a:p>
            <a:pPr>
              <a:lnSpc>
                <a:spcPct val="90000"/>
              </a:lnSpc>
            </a:pPr>
            <a:r>
              <a:rPr lang="ru-RU" sz="2000"/>
              <a:t>Горох дает много семян (большое количество исследуемого материала).</a:t>
            </a:r>
          </a:p>
          <a:p>
            <a:pPr>
              <a:lnSpc>
                <a:spcPct val="90000"/>
              </a:lnSpc>
            </a:pPr>
            <a:r>
              <a:rPr lang="ru-RU" sz="2000"/>
              <a:t>Самоопыляемое растение.</a:t>
            </a:r>
          </a:p>
          <a:p>
            <a:pPr>
              <a:lnSpc>
                <a:spcPct val="90000"/>
              </a:lnSpc>
            </a:pPr>
            <a:r>
              <a:rPr lang="ru-RU" sz="2000"/>
              <a:t>Имеет закрытый цветок, что исключает попадание чужой пыльцы.</a:t>
            </a:r>
          </a:p>
          <a:p>
            <a:pPr>
              <a:lnSpc>
                <a:spcPct val="90000"/>
              </a:lnSpc>
            </a:pPr>
            <a:r>
              <a:rPr lang="ru-RU" sz="2000"/>
              <a:t>Имеет множество контрастных признаков</a:t>
            </a:r>
          </a:p>
        </p:txBody>
      </p:sp>
      <p:pic>
        <p:nvPicPr>
          <p:cNvPr id="11271" name="Picture 7" descr="IMG_000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0"/>
            <a:ext cx="3886200" cy="2971800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Наследственные контрастные признаки гороха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Поверхность семян;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Окраска семян;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Окраска цветков;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Положение цветков на стебле;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Длина стебля;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Форма бобов;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Окраска бобов.</a:t>
            </a:r>
          </a:p>
        </p:txBody>
      </p:sp>
      <p:pic>
        <p:nvPicPr>
          <p:cNvPr id="13319" name="Picture 7" descr="IMG_000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3600"/>
            <a:ext cx="4267200" cy="2514600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Гибридологический метод Г.Менделя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/>
              <a:t>Суть метода – скрещивание (гибридизация) организмов, отличающихся друг от друга по одному или нескольким признакам.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Особенности метода Г.Менделя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Для экспериментов использовал </a:t>
            </a:r>
            <a:r>
              <a:rPr lang="ru-RU" sz="2800" i="1" u="sng"/>
              <a:t>чистые линии</a:t>
            </a:r>
            <a:r>
              <a:rPr lang="ru-RU" sz="2800"/>
              <a:t>, т.е. растения, в потомстве которых при самоопылении не наблюдалось разнообразия по изучаемому признаку;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Г.Мендель наблюдал за наследованием </a:t>
            </a:r>
            <a:r>
              <a:rPr lang="ru-RU" sz="2800" i="1" u="sng"/>
              <a:t>альтернативных признаков </a:t>
            </a:r>
            <a:r>
              <a:rPr lang="ru-RU" sz="2800"/>
              <a:t>(взаимоисключающих, контрастных);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Точный количественный учет каждой пары альтернативных признаков в ряду поколений.</a:t>
            </a:r>
            <a:endParaRPr lang="ru-RU" sz="2800" u="sng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Скрещивание: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folHlink"/>
                </a:solidFill>
              </a:rPr>
              <a:t>Моногибридное –</a:t>
            </a:r>
            <a:r>
              <a:rPr lang="ru-RU"/>
              <a:t> родительские организмы отличаются по одному признаку;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chemeClr val="folHlink"/>
                </a:solidFill>
              </a:rPr>
              <a:t>Дигибридное – </a:t>
            </a:r>
            <a:r>
              <a:rPr lang="ru-RU"/>
              <a:t>родительские организмы отличаются по двум признакам;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chemeClr val="folHlink"/>
                </a:solidFill>
              </a:rPr>
              <a:t>Тригибридное – </a:t>
            </a:r>
            <a:r>
              <a:rPr lang="ru-RU"/>
              <a:t>родительские организмы отличаются по трем признакам.</a:t>
            </a:r>
            <a:endParaRPr lang="ru-RU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/>
              <a:t>Опыт 1: моногибридное скрещивание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514600" y="1600200"/>
            <a:ext cx="11430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95600" y="17526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124200" y="17526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324600" y="1600200"/>
            <a:ext cx="1066800" cy="685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705600" y="17526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934200" y="17526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133600" y="27432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362200" y="2819400"/>
            <a:ext cx="76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657600" y="27432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886200" y="2819400"/>
            <a:ext cx="76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638800" y="27432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867400" y="2819400"/>
            <a:ext cx="762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7467600" y="27432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96200" y="2819400"/>
            <a:ext cx="762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23622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0480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6019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6858000" y="2286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1600200" y="4876800"/>
            <a:ext cx="1219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2057400" y="50292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286000" y="50292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3352800" y="4876800"/>
            <a:ext cx="1219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810000" y="50292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4038600" y="50292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5105400" y="4876800"/>
            <a:ext cx="11430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486400" y="50292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715000" y="50292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7010400" y="4953000"/>
            <a:ext cx="1143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7391400" y="5029200"/>
            <a:ext cx="76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620000" y="5029200"/>
            <a:ext cx="76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>
            <a:off x="2209800" y="3200400"/>
            <a:ext cx="152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>
            <a:off x="2209800" y="3200400"/>
            <a:ext cx="3657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2438400" y="3200400"/>
            <a:ext cx="1524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>
            <a:off x="3962400" y="3200400"/>
            <a:ext cx="3810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3962400" y="3200400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 flipH="1">
            <a:off x="5638800" y="32004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3962400" y="3200400"/>
            <a:ext cx="3581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>
            <a:off x="7543800" y="3200400"/>
            <a:ext cx="228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762000" y="167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838200" y="2819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838200" y="2743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620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F1</a:t>
            </a:r>
            <a:endParaRPr lang="ru-RU"/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724400" y="1828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*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6" grpId="0"/>
      <p:bldP spid="18478" grpId="0"/>
      <p:bldP spid="18479" grpId="0"/>
      <p:bldP spid="184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Схема скрещивания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Буквенная символика</a:t>
            </a:r>
          </a:p>
          <a:p>
            <a:r>
              <a:rPr lang="ru-RU" sz="2400"/>
              <a:t>Р – родители;</a:t>
            </a:r>
          </a:p>
          <a:p>
            <a:r>
              <a:rPr lang="ru-RU" sz="2400"/>
              <a:t>Г – гаметы;</a:t>
            </a:r>
          </a:p>
          <a:p>
            <a:r>
              <a:rPr lang="ru-RU" sz="2400"/>
              <a:t>* - скрещивание;</a:t>
            </a:r>
          </a:p>
          <a:p>
            <a:r>
              <a:rPr lang="en-US" sz="2400"/>
              <a:t>F1 </a:t>
            </a:r>
            <a:r>
              <a:rPr lang="ru-RU" sz="2400"/>
              <a:t>– гибриды первого поколения;</a:t>
            </a:r>
          </a:p>
          <a:p>
            <a:r>
              <a:rPr lang="ru-RU" sz="2400"/>
              <a:t>А – доминантный признак;</a:t>
            </a:r>
          </a:p>
          <a:p>
            <a:r>
              <a:rPr lang="ru-RU" sz="2400"/>
              <a:t>а – рецессивный признак.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Р           АА    *    аа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Г           А   А   а   а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en-US" sz="2400"/>
              <a:t>F1 </a:t>
            </a:r>
            <a:r>
              <a:rPr lang="ru-RU" sz="2400"/>
              <a:t>     Аа   Аа   Аа   Аа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  <a:p>
            <a:pPr algn="ctr">
              <a:buFont typeface="Wingdings" pitchFamily="2" charset="2"/>
              <a:buNone/>
            </a:pPr>
            <a:r>
              <a:rPr lang="ru-RU" sz="2400"/>
              <a:t>Все полученные гибриды одинаковые (единооразные)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  <p:bldP spid="21510" grpId="0" build="p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520</TotalTime>
  <Words>621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Arial Black</vt:lpstr>
      <vt:lpstr>Скругленный</vt:lpstr>
      <vt:lpstr>Генетические опыты Г.Менделя</vt:lpstr>
      <vt:lpstr>Грегор Иоган Мендель</vt:lpstr>
      <vt:lpstr>Объект исследования</vt:lpstr>
      <vt:lpstr>Наследственные контрастные признаки гороха</vt:lpstr>
      <vt:lpstr>Гибридологический метод Г.Менделя</vt:lpstr>
      <vt:lpstr>Особенности метода Г.Менделя</vt:lpstr>
      <vt:lpstr>Скрещивание:</vt:lpstr>
      <vt:lpstr>Опыт 1: моногибридное скрещивание</vt:lpstr>
      <vt:lpstr>Схема скрещивания</vt:lpstr>
      <vt:lpstr>Первый закон Менделя Единообразие гибридов первого поколения</vt:lpstr>
      <vt:lpstr>Опыт 2: Скрещивание гибридов первого поколения</vt:lpstr>
      <vt:lpstr>Схема скрещивания</vt:lpstr>
      <vt:lpstr>Второй закон Менделя Закон расщепления</vt:lpstr>
      <vt:lpstr>Опыт 3: Неполное доминирование на примере ночной красавицы</vt:lpstr>
      <vt:lpstr>Опыт 4. Дигибридное скрещивание</vt:lpstr>
      <vt:lpstr>Третий закон Менделя. Закон  независимого наследования признака</vt:lpstr>
      <vt:lpstr>Опыт 5. Анализирующее (проверочное) скрещивание</vt:lpstr>
      <vt:lpstr>Схема анализирующего моногибридного скрещивания</vt:lpstr>
      <vt:lpstr>Схема анализирующего скрещивания по двум парам аллелей</vt:lpstr>
      <vt:lpstr>Ответьте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</dc:creator>
  <cp:lastModifiedBy>Виктор</cp:lastModifiedBy>
  <cp:revision>5</cp:revision>
  <cp:lastPrinted>1601-01-01T00:00:00Z</cp:lastPrinted>
  <dcterms:created xsi:type="dcterms:W3CDTF">1601-01-01T00:00:00Z</dcterms:created>
  <dcterms:modified xsi:type="dcterms:W3CDTF">2013-02-15T15:42:51Z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