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32" r:id="rId2"/>
  </p:sldMasterIdLst>
  <p:sldIdLst>
    <p:sldId id="256" r:id="rId3"/>
    <p:sldId id="257" r:id="rId4"/>
    <p:sldId id="288" r:id="rId5"/>
    <p:sldId id="258" r:id="rId6"/>
    <p:sldId id="289" r:id="rId7"/>
    <p:sldId id="276" r:id="rId8"/>
    <p:sldId id="261" r:id="rId9"/>
    <p:sldId id="271" r:id="rId10"/>
    <p:sldId id="290" r:id="rId11"/>
    <p:sldId id="272" r:id="rId12"/>
    <p:sldId id="280" r:id="rId13"/>
    <p:sldId id="259" r:id="rId14"/>
    <p:sldId id="265" r:id="rId15"/>
    <p:sldId id="260" r:id="rId16"/>
    <p:sldId id="291" r:id="rId17"/>
    <p:sldId id="264" r:id="rId18"/>
    <p:sldId id="287" r:id="rId19"/>
    <p:sldId id="285" r:id="rId20"/>
    <p:sldId id="281" r:id="rId21"/>
    <p:sldId id="266" r:id="rId22"/>
    <p:sldId id="278" r:id="rId23"/>
    <p:sldId id="277" r:id="rId24"/>
    <p:sldId id="279" r:id="rId25"/>
    <p:sldId id="283" r:id="rId26"/>
    <p:sldId id="263" r:id="rId27"/>
    <p:sldId id="275" r:id="rId28"/>
    <p:sldId id="262" r:id="rId29"/>
    <p:sldId id="286" r:id="rId30"/>
    <p:sldId id="268" r:id="rId31"/>
    <p:sldId id="284" r:id="rId32"/>
    <p:sldId id="273" r:id="rId33"/>
    <p:sldId id="293" r:id="rId34"/>
    <p:sldId id="292" r:id="rId35"/>
    <p:sldId id="295" r:id="rId36"/>
    <p:sldId id="269" r:id="rId37"/>
    <p:sldId id="267" r:id="rId38"/>
    <p:sldId id="270" r:id="rId39"/>
    <p:sldId id="294" r:id="rId4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20" y="-5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524000" y="1676400"/>
            <a:ext cx="60960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200400"/>
            <a:ext cx="6096000" cy="9144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12/9/2019</a:t>
            </a:fld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096000" y="6245225"/>
            <a:ext cx="1631950" cy="476250"/>
          </a:xfrm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12/9/2019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134100" y="457200"/>
            <a:ext cx="1562100" cy="56689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447800" y="457200"/>
            <a:ext cx="4533900" cy="56689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12/9/2019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" y="2895600"/>
            <a:ext cx="8839200" cy="1303338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" y="4191000"/>
            <a:ext cx="8839200" cy="914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b="1"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62478" name="Rectangle 1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12/9/2019</a:t>
            </a:fld>
            <a:endParaRPr lang="en-US"/>
          </a:p>
        </p:txBody>
      </p:sp>
      <p:sp>
        <p:nvSpPr>
          <p:cNvPr id="62479" name="Rectangle 1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2480" name="Rectangle 1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6" grpId="0" autoUpdateAnimBg="0"/>
      <p:bldP spid="62467" grpId="0" build="p" autoUpdateAnimBg="0" advAuto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12/9/2019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12/9/2019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28600" y="1676400"/>
            <a:ext cx="42672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2672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12/9/2019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12/9/2019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12/9/2019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12/9/2019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12/9/2019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12/9/2019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12/9/2019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12/9/2019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152400"/>
            <a:ext cx="2171700" cy="6553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62700" cy="6553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12/9/2019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12/9/2019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47800" y="1752600"/>
            <a:ext cx="3048000" cy="4373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3048000" cy="4373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12/9/2019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12/9/2019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12/9/2019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12/9/2019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12/9/2019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12/9/2019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457200"/>
            <a:ext cx="6248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752600"/>
            <a:ext cx="6248400" cy="437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7800" y="6245225"/>
            <a:ext cx="1600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fld id="{7EAF463A-BC7C-46EE-9F1E-7F377CCA4891}" type="datetimeFigureOut">
              <a:rPr lang="en-US" smtClean="0"/>
              <a:pPr/>
              <a:t>12/9/2019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96000" y="6245225"/>
            <a:ext cx="16224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>
    <p:split orient="vert"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86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Заголовок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6764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1453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fld id="{7EAF463A-BC7C-46EE-9F1E-7F377CCA4891}" type="datetimeFigureOut">
              <a:rPr lang="en-US" smtClean="0"/>
              <a:pPr/>
              <a:t>12/9/2019</a:t>
            </a:fld>
            <a:endParaRPr lang="en-US"/>
          </a:p>
        </p:txBody>
      </p:sp>
      <p:sp>
        <p:nvSpPr>
          <p:cNvPr id="61454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61455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med">
    <p:split orient="vert"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chemeClr val="tx1"/>
          </a:solidFill>
          <a:latin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chemeClr val="tx1"/>
          </a:solidFill>
          <a:latin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chemeClr val="tx1"/>
          </a:solidFill>
          <a:latin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chemeClr val="tx1"/>
          </a:solidFill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chemeClr val="tx1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chemeClr val="tx1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chemeClr val="tx1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3A5047"/>
        </a:buClr>
        <a:buSzPct val="75000"/>
        <a:buFont typeface="Wingdings" pitchFamily="2" charset="2"/>
        <a:buChar char="n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3A5047"/>
        </a:buClr>
        <a:buSzPct val="75000"/>
        <a:buFont typeface="Wingdings" pitchFamily="2" charset="2"/>
        <a:buChar char="n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3A5047"/>
        </a:buClr>
        <a:buSzPct val="75000"/>
        <a:buFont typeface="Wingdings" pitchFamily="2" charset="2"/>
        <a:buChar char="n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3A5047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3A5047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3A5047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3A5047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3A5047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3A5047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13.xml"/><Relationship Id="rId1" Type="http://schemas.openxmlformats.org/officeDocument/2006/relationships/audio" Target="file:///C:\Users\&#1052;&#1080;&#1083;&#1072;\Documents\&#1064;&#1082;&#1086;&#1083;&#1072;\&#1055;&#1088;&#1077;&#1079;&#1077;&#1085;&#1090;&#1072;&#1094;&#1080;&#1080;\&#1055;&#1088;&#1077;&#1079;&#1077;&#1085;&#1090;&#1072;&#1094;&#1080;&#1080;%20&#1087;&#1086;%20&#1052;&#1061;&#1050;\&#1042;&#1086;&#1081;&#1085;&#1072;%20&#1080;%20&#1084;&#1080;&#1088;\10-prokofiev_war_and_peace_excerpt_from_from_scene_i.mp3" TargetMode="Externa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gif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5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13.xml"/><Relationship Id="rId1" Type="http://schemas.openxmlformats.org/officeDocument/2006/relationships/audio" Target="file:///C:\Users\&#1052;&#1080;&#1083;&#1072;\Documents\&#1064;&#1082;&#1086;&#1083;&#1072;\&#1055;&#1088;&#1077;&#1079;&#1077;&#1085;&#1090;&#1072;&#1094;&#1080;&#1080;\&#1055;&#1088;&#1077;&#1079;&#1077;&#1085;&#1090;&#1072;&#1094;&#1080;&#1080;%20&#1087;&#1086;%20&#1052;&#1061;&#1050;\&#1042;&#1086;&#1081;&#1085;&#1072;%20&#1080;%20&#1084;&#1080;&#1088;\069_&#1055;&#1088;&#1086;&#1082;&#1086;&#1092;&#1100;&#1077;&#1074;%20-%20&#1042;&#1072;&#1083;&#1100;&#1089;%20(&#1042;&#1086;&#1081;&#1085;&#1072;%20&#1080;%20&#1084;&#1080;&#1088;).mp3" TargetMode="Externa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8800" y="3352800"/>
            <a:ext cx="7315200" cy="1303338"/>
          </a:xfrm>
        </p:spPr>
        <p:txBody>
          <a:bodyPr/>
          <a:lstStyle/>
          <a:p>
            <a:r>
              <a:rPr lang="ru-RU" dirty="0" smtClean="0"/>
              <a:t>      </a:t>
            </a:r>
            <a:r>
              <a:rPr lang="ru-RU" dirty="0" smtClean="0">
                <a:solidFill>
                  <a:srgbClr val="002060"/>
                </a:solidFill>
              </a:rPr>
              <a:t>Роман Л. Н. Толстого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  «Война и мир»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       в театре и в кино 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334000"/>
            <a:ext cx="8839200" cy="914400"/>
          </a:xfrm>
        </p:spPr>
        <p:txBody>
          <a:bodyPr>
            <a:normAutofit fontScale="55000" lnSpcReduction="20000"/>
          </a:bodyPr>
          <a:lstStyle/>
          <a:p>
            <a:r>
              <a:rPr lang="ru-RU" i="1" dirty="0" smtClean="0">
                <a:solidFill>
                  <a:srgbClr val="002060"/>
                </a:solidFill>
              </a:rPr>
              <a:t>Автор: Маликова Ольга Владимировна, </a:t>
            </a:r>
          </a:p>
          <a:p>
            <a:r>
              <a:rPr lang="ru-RU" i="1" dirty="0" smtClean="0">
                <a:solidFill>
                  <a:srgbClr val="002060"/>
                </a:solidFill>
              </a:rPr>
              <a:t>учитель русского языка, литературы и МХК </a:t>
            </a:r>
          </a:p>
          <a:p>
            <a:r>
              <a:rPr lang="ru-RU" i="1" smtClean="0">
                <a:solidFill>
                  <a:srgbClr val="002060"/>
                </a:solidFill>
              </a:rPr>
              <a:t>МБОУ «Социалистическая </a:t>
            </a:r>
            <a:r>
              <a:rPr lang="ru-RU" i="1" dirty="0" smtClean="0">
                <a:solidFill>
                  <a:srgbClr val="002060"/>
                </a:solidFill>
              </a:rPr>
              <a:t>средняя </a:t>
            </a:r>
            <a:r>
              <a:rPr lang="ru-RU" i="1" dirty="0" smtClean="0">
                <a:solidFill>
                  <a:srgbClr val="002060"/>
                </a:solidFill>
              </a:rPr>
              <a:t>школа </a:t>
            </a:r>
            <a:r>
              <a:rPr lang="ru-RU" i="1" dirty="0" smtClean="0">
                <a:solidFill>
                  <a:srgbClr val="002060"/>
                </a:solidFill>
              </a:rPr>
              <a:t>№18»</a:t>
            </a:r>
            <a:endParaRPr lang="ru-RU" i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Мила\Desktop\Мое добро\Писатели\Толстой\Реп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85800"/>
            <a:ext cx="2811669" cy="435966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Мила\Desktop\Мое добро\война и мир\дуб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0"/>
            <a:ext cx="2994026" cy="239522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590800" y="6400800"/>
            <a:ext cx="2667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1100" b="1" dirty="0" smtClean="0">
                <a:solidFill>
                  <a:srgbClr val="FFFF00"/>
                </a:solidFill>
              </a:rPr>
              <a:t>E-mail</a:t>
            </a:r>
            <a:r>
              <a:rPr lang="ru-RU" sz="1100" b="1" dirty="0" smtClean="0">
                <a:solidFill>
                  <a:srgbClr val="FFFF00"/>
                </a:solidFill>
              </a:rPr>
              <a:t>:</a:t>
            </a:r>
            <a:r>
              <a:rPr lang="en-US" sz="1100" b="1" dirty="0" smtClean="0">
                <a:solidFill>
                  <a:srgbClr val="FFFF00"/>
                </a:solidFill>
              </a:rPr>
              <a:t> malikova80@rambler.ru</a:t>
            </a:r>
            <a:endParaRPr lang="ru-RU" sz="11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24400" y="152400"/>
            <a:ext cx="4267200" cy="5257800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    «</a:t>
            </a:r>
            <a:r>
              <a:rPr lang="ru-RU" sz="2400" b="1" dirty="0" smtClean="0">
                <a:solidFill>
                  <a:srgbClr val="002060"/>
                </a:solidFill>
              </a:rPr>
              <a:t>В эти дни приняли ясные формы </a:t>
            </a:r>
            <a:r>
              <a:rPr lang="ru-RU" sz="2400" b="1" dirty="0" err="1" smtClean="0">
                <a:solidFill>
                  <a:srgbClr val="002060"/>
                </a:solidFill>
              </a:rPr>
              <a:t>бродив-шие</a:t>
            </a:r>
            <a:r>
              <a:rPr lang="ru-RU" sz="2400" b="1" dirty="0" smtClean="0">
                <a:solidFill>
                  <a:srgbClr val="002060"/>
                </a:solidFill>
              </a:rPr>
              <a:t> у меня мысли написать оперу на сюжет романа Толстого «Война и мир». Как-то по-особенному близки стали страницы, повествующие о борьбе русского народа с полчищами Наполеона в 1812 году и об изгнании наполеоновской армии с русской земли».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              С. С. Прокофьев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4338" name="Picture 2" descr="C:\Users\Мила\Desktop\Мое добро\война и мир\прокофьев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5808" y="152400"/>
            <a:ext cx="4390645" cy="6553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219200"/>
          </a:xfrm>
        </p:spPr>
        <p:txBody>
          <a:bodyPr/>
          <a:lstStyle/>
          <a:p>
            <a:r>
              <a:rPr lang="ru-RU" sz="2800" dirty="0" smtClean="0"/>
              <a:t>      </a:t>
            </a:r>
            <a:r>
              <a:rPr lang="ru-RU" sz="2800" dirty="0" smtClean="0">
                <a:solidFill>
                  <a:srgbClr val="002060"/>
                </a:solidFill>
              </a:rPr>
              <a:t>В опере представлены и картины дворянского быта, и эпизоды Отечественной войны 1812 года.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22530" name="Picture 2" descr="C:\Users\Мила\Desktop\Мое добро\война и мир\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09800"/>
            <a:ext cx="8686800" cy="36979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ru-RU" sz="2400" dirty="0" smtClean="0"/>
              <a:t>      </a:t>
            </a:r>
            <a:r>
              <a:rPr lang="ru-RU" sz="2400" i="1" dirty="0" smtClean="0">
                <a:solidFill>
                  <a:srgbClr val="002060"/>
                </a:solidFill>
              </a:rPr>
              <a:t>«Появилась опера «Война и мир». Событие из ряда вон выходящее! Опера по роману Толстого! Это казалось невозможным. Но поскольку за это взялся Прокофьев, приходилось верить». </a:t>
            </a:r>
            <a:r>
              <a:rPr lang="ru-RU" sz="2400" dirty="0" smtClean="0">
                <a:solidFill>
                  <a:srgbClr val="002060"/>
                </a:solidFill>
              </a:rPr>
              <a:t>               С. Рихтер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Мила\Desktop\Мое добро\война и мир\warpea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15952"/>
            <a:ext cx="9144000" cy="24869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457200" y="4648200"/>
            <a:ext cx="8534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</a:t>
            </a:r>
            <a:r>
              <a:rPr lang="ru-RU" b="1" dirty="0" smtClean="0">
                <a:solidFill>
                  <a:srgbClr val="002060"/>
                </a:solidFill>
              </a:rPr>
              <a:t>«</a:t>
            </a:r>
            <a:r>
              <a:rPr lang="ru-RU" sz="2800" b="1" i="1" dirty="0" smtClean="0">
                <a:solidFill>
                  <a:srgbClr val="002060"/>
                </a:solidFill>
              </a:rPr>
              <a:t>Мы услыхали великолепную работу замечательного композитора С. С. Прокофьева. Его от души можно поздравить  с большой удачей».</a:t>
            </a:r>
            <a:r>
              <a:rPr lang="ru-RU" sz="2800" b="1" dirty="0" smtClean="0"/>
              <a:t>            </a:t>
            </a:r>
            <a:r>
              <a:rPr lang="ru-RU" sz="2800" b="1" dirty="0" smtClean="0">
                <a:solidFill>
                  <a:srgbClr val="002060"/>
                </a:solidFill>
              </a:rPr>
              <a:t>Д. Шостакович.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FFFF00"/>
                </a:solidFill>
              </a:rPr>
              <a:t>              «Война и мир» </a:t>
            </a:r>
            <a:br>
              <a:rPr lang="ru-RU" sz="4000" dirty="0" smtClean="0">
                <a:solidFill>
                  <a:srgbClr val="FFFF00"/>
                </a:solidFill>
              </a:rPr>
            </a:br>
            <a:r>
              <a:rPr lang="ru-RU" sz="4000" dirty="0" smtClean="0">
                <a:solidFill>
                  <a:srgbClr val="FFFF00"/>
                </a:solidFill>
              </a:rPr>
              <a:t>     на сцене Большого театра.</a:t>
            </a:r>
            <a:endParaRPr lang="ru-RU" sz="4000" dirty="0">
              <a:solidFill>
                <a:srgbClr val="FFFF00"/>
              </a:solidFill>
            </a:endParaRPr>
          </a:p>
        </p:txBody>
      </p:sp>
      <p:pic>
        <p:nvPicPr>
          <p:cNvPr id="7170" name="Picture 2" descr="C:\Users\Мила\Desktop\Мое добро\война и мир\большой театр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8600" y="1752600"/>
            <a:ext cx="4953000" cy="4953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457" name="Picture 1" descr="C:\Users\Мила\Desktop\Мое добро\война и мир\586bc4b75e4d125f03577f6d06b8123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2209800"/>
            <a:ext cx="3429000" cy="34099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0"/>
            <a:ext cx="7620000" cy="1219200"/>
          </a:xfrm>
        </p:spPr>
        <p:txBody>
          <a:bodyPr/>
          <a:lstStyle/>
          <a:p>
            <a:r>
              <a:rPr lang="ru-RU" sz="3600" dirty="0" smtClean="0"/>
              <a:t>          </a:t>
            </a:r>
            <a:r>
              <a:rPr lang="ru-RU" sz="3200" dirty="0" smtClean="0">
                <a:solidFill>
                  <a:srgbClr val="FFFF00"/>
                </a:solidFill>
              </a:rPr>
              <a:t>Екатерина </a:t>
            </a:r>
            <a:r>
              <a:rPr lang="ru-RU" sz="3200" dirty="0" err="1" smtClean="0">
                <a:solidFill>
                  <a:srgbClr val="FFFF00"/>
                </a:solidFill>
              </a:rPr>
              <a:t>Щербаченко</a:t>
            </a:r>
            <a:r>
              <a:rPr lang="ru-RU" sz="3200" dirty="0" smtClean="0">
                <a:solidFill>
                  <a:srgbClr val="FFFF00"/>
                </a:solidFill>
              </a:rPr>
              <a:t> </a:t>
            </a:r>
            <a:br>
              <a:rPr lang="ru-RU" sz="3200" dirty="0" smtClean="0">
                <a:solidFill>
                  <a:srgbClr val="FFFF00"/>
                </a:solidFill>
              </a:rPr>
            </a:br>
            <a:r>
              <a:rPr lang="ru-RU" sz="3200" dirty="0" smtClean="0">
                <a:solidFill>
                  <a:srgbClr val="FFFF00"/>
                </a:solidFill>
              </a:rPr>
              <a:t>          в роли Наташи Ростовой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C:\Users\Мила\Desktop\Мое добро\война и мир\БТ Екат Щербаченко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285606"/>
            <a:ext cx="7315200" cy="557239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rgbClr val="FFFF00"/>
                </a:solidFill>
              </a:rPr>
              <a:t>     Известная оперная певица Анна Нетребко исполняет партию Наташи Ростовой, Метрополитен-опера, Нью-Йорк.</a:t>
            </a:r>
            <a:endParaRPr lang="ru-RU" sz="2800" dirty="0">
              <a:solidFill>
                <a:srgbClr val="FFFF00"/>
              </a:solidFill>
            </a:endParaRPr>
          </a:p>
        </p:txBody>
      </p:sp>
      <p:pic>
        <p:nvPicPr>
          <p:cNvPr id="1026" name="Picture 2" descr="C:\Users\Мила\Desktop\Мое добро\Города\Метрополитен-опера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330764">
            <a:off x="371429" y="2089028"/>
            <a:ext cx="4819651" cy="3333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 descr="F:\0b9587fd579c71c3af28aa1dd058a5ac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62400" y="1692275"/>
            <a:ext cx="4860925" cy="4860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10-prokofiev_war_and_peace_excerpt_from_from_scene_i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3048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01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Мила\Desktop\Мое добро\война и мир\Vera-Karall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304800"/>
            <a:ext cx="4267200" cy="61874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28600" y="0"/>
            <a:ext cx="4876800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10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Первая попытка экранизации романа Льва Толстого была предпринята еще в 1915 г. Фильм снимали В.Гардин и Я. Протазанов. Это была черно-белая немая лента, которая, к сожалению, не сохранилась. 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    В этом же 1915 г. появился фильм "Наташа Ростова", поставленный П.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Чардыниным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. Лента также не сохранилась до наших дней, но известно, что Наташу Ростову в ней сыграла актриса и балерина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10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Вера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Каралли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.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Третий фильм "Война и мир" режиссера А.Каменского так и не увидел экрана.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43400" y="152400"/>
            <a:ext cx="4800600" cy="1219200"/>
          </a:xfrm>
        </p:spPr>
        <p:txBody>
          <a:bodyPr/>
          <a:lstStyle/>
          <a:p>
            <a:r>
              <a:rPr lang="ru-RU" sz="3200" dirty="0" err="1" smtClean="0">
                <a:solidFill>
                  <a:srgbClr val="FFFF00"/>
                </a:solidFill>
              </a:rPr>
              <a:t>Одри</a:t>
            </a:r>
            <a:r>
              <a:rPr lang="ru-RU" sz="3200" dirty="0" smtClean="0">
                <a:solidFill>
                  <a:srgbClr val="FFFF00"/>
                </a:solidFill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</a:rPr>
              <a:t>Хепберн</a:t>
            </a:r>
            <a:r>
              <a:rPr lang="ru-RU" sz="3200" dirty="0" smtClean="0">
                <a:solidFill>
                  <a:srgbClr val="FFFF00"/>
                </a:solidFill>
              </a:rPr>
              <a:t> в роли Наташи Ростовой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29698" name="Picture 2" descr="C:\Users\Мила\Desktop\Мое добро\война и мир\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-381000"/>
            <a:ext cx="2362200" cy="3374571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chemeClr val="accent1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5" name="Picture 2" descr="C:\Users\Мила\Desktop\Мое добро\война и мир\хепберн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953000" y="1524000"/>
            <a:ext cx="3896014" cy="51427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28600" y="2795349"/>
            <a:ext cx="4572000" cy="40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В 1956 году американцы во главе с режиссером Питером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Йейтсом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 сняли свой вариант "Войны и мира". В этой киноверсии романа снялись одни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из самых известных актеров Голливуда его золотых времен.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FFFF00"/>
                </a:solidFill>
                <a:latin typeface="Arial Black" pitchFamily="34" charset="0"/>
              </a:rPr>
              <a:t>Американская драма была номинирована на "Оскар" в 1957 году, но так и не получила заветную статуэтку.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solidFill>
                  <a:srgbClr val="FFFF00"/>
                </a:solidFill>
              </a:rPr>
              <a:t>   «За Толстого нельзя приниматься</a:t>
            </a:r>
            <a:br>
              <a:rPr lang="ru-RU" sz="3600" dirty="0" smtClean="0">
                <a:solidFill>
                  <a:srgbClr val="FFFF00"/>
                </a:solidFill>
              </a:rPr>
            </a:br>
            <a:r>
              <a:rPr lang="ru-RU" sz="3600" dirty="0" smtClean="0">
                <a:solidFill>
                  <a:srgbClr val="FFFF00"/>
                </a:solidFill>
              </a:rPr>
              <a:t> с холодным сердцем».</a:t>
            </a:r>
            <a:br>
              <a:rPr lang="ru-RU" sz="3600" dirty="0" smtClean="0">
                <a:solidFill>
                  <a:srgbClr val="FFFF00"/>
                </a:solidFill>
              </a:rPr>
            </a:br>
            <a:r>
              <a:rPr lang="ru-RU" sz="3600" dirty="0" smtClean="0">
                <a:solidFill>
                  <a:srgbClr val="FFFF00"/>
                </a:solidFill>
              </a:rPr>
              <a:t>                                    С. Ф. Бондарчук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76400"/>
            <a:ext cx="9144000" cy="838200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           Через сто лет после появления романа «Война и мир» к нему обратились отечественные кинематографисты.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27650" name="Picture 2" descr="C:\Users\Мила\Desktop\Мое добро\война и мир\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552700"/>
            <a:ext cx="8610600" cy="43053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0"/>
            <a:ext cx="8686800" cy="1676400"/>
          </a:xfrm>
        </p:spPr>
        <p:txBody>
          <a:bodyPr/>
          <a:lstStyle/>
          <a:p>
            <a:r>
              <a:rPr lang="ru-RU" sz="3200" dirty="0" smtClean="0">
                <a:solidFill>
                  <a:srgbClr val="FFFF00"/>
                </a:solidFill>
              </a:rPr>
              <a:t>    Сергей Бондарчук рассказывал:</a:t>
            </a:r>
            <a:r>
              <a:rPr lang="ru-RU" sz="3200" dirty="0" smtClean="0"/>
              <a:t>            </a:t>
            </a:r>
            <a:br>
              <a:rPr lang="ru-RU" sz="3200" dirty="0" smtClean="0"/>
            </a:br>
            <a:r>
              <a:rPr lang="ru-RU" sz="3200" dirty="0" smtClean="0"/>
              <a:t> </a:t>
            </a:r>
            <a:r>
              <a:rPr lang="ru-RU" sz="2800" b="0" dirty="0" smtClean="0">
                <a:solidFill>
                  <a:srgbClr val="002060"/>
                </a:solidFill>
              </a:rPr>
              <a:t>«Работая над сценарием картины «Война и мир», я проштудировал с карандашом в руках, </a:t>
            </a:r>
            <a:endParaRPr lang="ru-RU" sz="2800" b="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1524000"/>
            <a:ext cx="4572000" cy="5029200"/>
          </a:xfrm>
        </p:spPr>
        <p:txBody>
          <a:bodyPr/>
          <a:lstStyle/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    делая выписки, десятки томов: </a:t>
            </a:r>
            <a:r>
              <a:rPr lang="ru-RU" sz="2800" dirty="0" err="1" smtClean="0">
                <a:solidFill>
                  <a:srgbClr val="002060"/>
                </a:solidFill>
              </a:rPr>
              <a:t>литературо-ведческие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</a:rPr>
              <a:t>исследо-вания</a:t>
            </a:r>
            <a:r>
              <a:rPr lang="ru-RU" sz="2800" dirty="0" smtClean="0">
                <a:solidFill>
                  <a:srgbClr val="002060"/>
                </a:solidFill>
              </a:rPr>
              <a:t>, переписку Толстого, военные источники, книги, известные только специалистам. И это все для того, чтобы понять, как, какими путями развивалась мысль Толстого</a:t>
            </a:r>
            <a:r>
              <a:rPr lang="ru-RU" dirty="0" smtClean="0">
                <a:solidFill>
                  <a:srgbClr val="002060"/>
                </a:solidFill>
              </a:rPr>
              <a:t>…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3554" name="Picture 2" descr="C:\Users\Мила\Desktop\Мое добро\война и мир\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81200"/>
            <a:ext cx="4737742" cy="3994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962400"/>
            <a:ext cx="8458200" cy="2590800"/>
          </a:xfrm>
        </p:spPr>
        <p:txBody>
          <a:bodyPr/>
          <a:lstStyle/>
          <a:p>
            <a:r>
              <a:rPr lang="ru-RU" sz="2800" dirty="0" smtClean="0"/>
              <a:t>     </a:t>
            </a:r>
            <a:r>
              <a:rPr lang="ru-RU" sz="2800" i="1" dirty="0" smtClean="0">
                <a:solidFill>
                  <a:srgbClr val="FFFF00"/>
                </a:solidFill>
              </a:rPr>
              <a:t>«Книги имеют свою судьбу сообразно тому, как их принимает читатель…», </a:t>
            </a:r>
            <a:r>
              <a:rPr lang="ru-RU" sz="2800" dirty="0" smtClean="0">
                <a:solidFill>
                  <a:srgbClr val="002060"/>
                </a:solidFill>
              </a:rPr>
              <a:t>- эти слова дошли до нас из далекого третьего века, и принадлежат они римскому писателю </a:t>
            </a:r>
            <a:r>
              <a:rPr lang="ru-RU" sz="2800" dirty="0" err="1" smtClean="0">
                <a:solidFill>
                  <a:srgbClr val="002060"/>
                </a:solidFill>
              </a:rPr>
              <a:t>Теренциану</a:t>
            </a:r>
            <a:r>
              <a:rPr lang="ru-RU" sz="2800" dirty="0" smtClean="0">
                <a:solidFill>
                  <a:srgbClr val="002060"/>
                </a:solidFill>
              </a:rPr>
              <a:t> Мавру. 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Мила\Desktop\Мое добро\война и мир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228600"/>
            <a:ext cx="2601189" cy="251301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28" name="Picture 4" descr="C:\Users\Мила\Desktop\Мое добро\война и мир\2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139890">
            <a:off x="1295400" y="228600"/>
            <a:ext cx="2133600" cy="2830286"/>
          </a:xfrm>
          <a:prstGeom prst="rect">
            <a:avLst/>
          </a:prstGeom>
          <a:noFill/>
        </p:spPr>
      </p:pic>
      <p:pic>
        <p:nvPicPr>
          <p:cNvPr id="1029" name="Picture 5" descr="C:\Users\Мила\Desktop\Мое добро\война и мир\isp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76600" y="228600"/>
            <a:ext cx="2108942" cy="2889250"/>
          </a:xfrm>
          <a:prstGeom prst="rect">
            <a:avLst/>
          </a:prstGeom>
          <a:noFill/>
        </p:spPr>
      </p:pic>
      <p:pic>
        <p:nvPicPr>
          <p:cNvPr id="1030" name="Picture 6" descr="C:\Users\Мила\Desktop\Мое добро\война и мир\razvorot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51508">
            <a:off x="2343061" y="1072721"/>
            <a:ext cx="4127818" cy="2954338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09600"/>
            <a:ext cx="4876800" cy="5029200"/>
          </a:xfrm>
        </p:spPr>
        <p:txBody>
          <a:bodyPr/>
          <a:lstStyle/>
          <a:p>
            <a:pPr>
              <a:buNone/>
            </a:pPr>
            <a:r>
              <a:rPr lang="ru-RU" sz="3600" dirty="0" smtClean="0">
                <a:solidFill>
                  <a:srgbClr val="002060"/>
                </a:solidFill>
              </a:rPr>
              <a:t>…Для меня как режиссера…важнее всего было показать, что в Отечественной войне, по словам автора романа, решался вопрос о жизни и смерти отечества».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8194" name="Picture 2" descr="C:\Users\Мила\Desktop\Мое добро\война и мир\бон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304800"/>
            <a:ext cx="3898900" cy="635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219200"/>
          </a:xfrm>
        </p:spPr>
        <p:txBody>
          <a:bodyPr/>
          <a:lstStyle/>
          <a:p>
            <a:r>
              <a:rPr lang="ru-RU" sz="3600" dirty="0" smtClean="0">
                <a:solidFill>
                  <a:srgbClr val="FFFF00"/>
                </a:solidFill>
              </a:rPr>
              <a:t>  Сергей Бондарчук сыграл в фильме одну из главных ролей.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3429000" cy="5105400"/>
          </a:xfrm>
        </p:spPr>
        <p:txBody>
          <a:bodyPr/>
          <a:lstStyle/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     «Пьер Безухов, - говорил он, - давно привлекал и в то же время пугал своей сложностью. Ведь именно он несет в себе мироощущение автора, его философию».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20482" name="Picture 2" descr="C:\Users\Мила\Desktop\Мое добро\война и мир\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1600200"/>
            <a:ext cx="5048654" cy="51006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  </a:t>
            </a:r>
            <a:r>
              <a:rPr lang="ru-RU" sz="3600" dirty="0" smtClean="0">
                <a:solidFill>
                  <a:srgbClr val="FFFF00"/>
                </a:solidFill>
              </a:rPr>
              <a:t>Толстовские образы воплощали и уже известные актеры кино, и его дебютанты.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53000" y="2514600"/>
            <a:ext cx="3962400" cy="31242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   </a:t>
            </a:r>
            <a:r>
              <a:rPr lang="ru-RU" sz="3600" b="1" dirty="0" smtClean="0">
                <a:solidFill>
                  <a:srgbClr val="002060"/>
                </a:solidFill>
              </a:rPr>
              <a:t>В роли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    князя Андрея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    -  Вячеслав    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        Тихонов.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19458" name="Picture 2" descr="C:\Users\Мила\Desktop\Мое добро\война и мир\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905000"/>
            <a:ext cx="4675092" cy="46941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2400"/>
            <a:ext cx="8915400" cy="1219200"/>
          </a:xfrm>
        </p:spPr>
        <p:txBody>
          <a:bodyPr/>
          <a:lstStyle/>
          <a:p>
            <a:r>
              <a:rPr lang="ru-RU" sz="2400" b="0" dirty="0" smtClean="0"/>
              <a:t>     </a:t>
            </a:r>
            <a:r>
              <a:rPr lang="ru-RU" sz="2400" dirty="0" smtClean="0">
                <a:solidFill>
                  <a:srgbClr val="0070C0"/>
                </a:solidFill>
              </a:rPr>
              <a:t>«Этот актер взял на себя трудную задачу…В скованном лице его угадывается глубина переживания, которую </a:t>
            </a:r>
            <a:r>
              <a:rPr lang="ru-RU" sz="2400" dirty="0" err="1" smtClean="0">
                <a:solidFill>
                  <a:srgbClr val="0070C0"/>
                </a:solidFill>
              </a:rPr>
              <a:t>домышляешь</a:t>
            </a:r>
            <a:r>
              <a:rPr lang="ru-RU" sz="2400" dirty="0" smtClean="0">
                <a:solidFill>
                  <a:srgbClr val="0070C0"/>
                </a:solidFill>
              </a:rPr>
              <a:t> до Толстого»,- </a:t>
            </a:r>
            <a:r>
              <a:rPr lang="ru-RU" sz="2400" i="1" dirty="0" smtClean="0">
                <a:solidFill>
                  <a:srgbClr val="0070C0"/>
                </a:solidFill>
              </a:rPr>
              <a:t>так оценил игру Тихонова известный литературовед Л. Аннинский.</a:t>
            </a:r>
            <a:endParaRPr lang="ru-RU" sz="2400" i="1" dirty="0">
              <a:solidFill>
                <a:srgbClr val="0070C0"/>
              </a:solidFill>
            </a:endParaRPr>
          </a:p>
        </p:txBody>
      </p:sp>
      <p:pic>
        <p:nvPicPr>
          <p:cNvPr id="21506" name="Picture 2" descr="C:\Users\Мила\Desktop\Мое добро\война и мир\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676400"/>
            <a:ext cx="7467600" cy="50723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Мила\Desktop\Мое добро\война и мир\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533400"/>
            <a:ext cx="8839200" cy="57454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0" y="1752600"/>
            <a:ext cx="4114800" cy="1219200"/>
          </a:xfrm>
        </p:spPr>
        <p:txBody>
          <a:bodyPr/>
          <a:lstStyle/>
          <a:p>
            <a:r>
              <a:rPr lang="ru-RU" sz="3200" dirty="0" smtClean="0">
                <a:solidFill>
                  <a:srgbClr val="FFFF00"/>
                </a:solidFill>
              </a:rPr>
              <a:t>                  </a:t>
            </a:r>
            <a:br>
              <a:rPr lang="ru-RU" sz="3200" dirty="0" smtClean="0">
                <a:solidFill>
                  <a:srgbClr val="FFFF00"/>
                </a:solidFill>
              </a:rPr>
            </a:br>
            <a:r>
              <a:rPr lang="ru-RU" sz="3200" dirty="0" smtClean="0">
                <a:solidFill>
                  <a:srgbClr val="FFFF00"/>
                </a:solidFill>
              </a:rPr>
              <a:t>     </a:t>
            </a:r>
            <a:r>
              <a:rPr lang="ru-RU" sz="3600" dirty="0" smtClean="0">
                <a:solidFill>
                  <a:srgbClr val="FFFF00"/>
                </a:solidFill>
              </a:rPr>
              <a:t>Людмила   </a:t>
            </a:r>
            <a:br>
              <a:rPr lang="ru-RU" sz="3600" dirty="0" smtClean="0">
                <a:solidFill>
                  <a:srgbClr val="FFFF00"/>
                </a:solidFill>
              </a:rPr>
            </a:br>
            <a:r>
              <a:rPr lang="ru-RU" sz="3600" dirty="0" smtClean="0">
                <a:solidFill>
                  <a:srgbClr val="FFFF00"/>
                </a:solidFill>
              </a:rPr>
              <a:t>    Савельева  </a:t>
            </a:r>
            <a:br>
              <a:rPr lang="ru-RU" sz="3600" dirty="0" smtClean="0">
                <a:solidFill>
                  <a:srgbClr val="FFFF00"/>
                </a:solidFill>
              </a:rPr>
            </a:br>
            <a:r>
              <a:rPr lang="ru-RU" sz="3600" dirty="0" smtClean="0">
                <a:solidFill>
                  <a:srgbClr val="FFFF00"/>
                </a:solidFill>
              </a:rPr>
              <a:t>        в роли </a:t>
            </a:r>
            <a:br>
              <a:rPr lang="ru-RU" sz="3600" dirty="0" smtClean="0">
                <a:solidFill>
                  <a:srgbClr val="FFFF00"/>
                </a:solidFill>
              </a:rPr>
            </a:br>
            <a:r>
              <a:rPr lang="ru-RU" sz="3600" dirty="0" smtClean="0">
                <a:solidFill>
                  <a:srgbClr val="FFFF00"/>
                </a:solidFill>
              </a:rPr>
              <a:t>       Наташи   </a:t>
            </a:r>
            <a:br>
              <a:rPr lang="ru-RU" sz="3600" dirty="0" smtClean="0">
                <a:solidFill>
                  <a:srgbClr val="FFFF00"/>
                </a:solidFill>
              </a:rPr>
            </a:br>
            <a:r>
              <a:rPr lang="ru-RU" sz="3600" dirty="0" smtClean="0">
                <a:solidFill>
                  <a:srgbClr val="FFFF00"/>
                </a:solidFill>
              </a:rPr>
              <a:t>      Ростовой. </a:t>
            </a:r>
            <a:br>
              <a:rPr lang="ru-RU" sz="3600" dirty="0" smtClean="0">
                <a:solidFill>
                  <a:srgbClr val="FFFF00"/>
                </a:solidFill>
              </a:rPr>
            </a:br>
            <a:r>
              <a:rPr lang="ru-RU" sz="3600" dirty="0" smtClean="0">
                <a:solidFill>
                  <a:srgbClr val="FFFF00"/>
                </a:solidFill>
              </a:rPr>
              <a:t>  Это первая роль актрисы в кино</a:t>
            </a:r>
            <a:r>
              <a:rPr lang="ru-RU" sz="3200" dirty="0" smtClean="0">
                <a:solidFill>
                  <a:srgbClr val="FFFF00"/>
                </a:solidFill>
              </a:rPr>
              <a:t>.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5122" name="Picture 2" descr="C:\Users\Мила\Desktop\Мое добро\война и мир\savelyeva_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0"/>
            <a:ext cx="4343400" cy="663671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err="1" smtClean="0">
                <a:solidFill>
                  <a:srgbClr val="FFFF00"/>
                </a:solidFill>
              </a:rPr>
              <a:t>Элен</a:t>
            </a:r>
            <a:r>
              <a:rPr lang="ru-RU" sz="3600" dirty="0" smtClean="0">
                <a:solidFill>
                  <a:srgbClr val="FFFF00"/>
                </a:solidFill>
              </a:rPr>
              <a:t> – Ирина </a:t>
            </a:r>
            <a:r>
              <a:rPr lang="ru-RU" sz="3600" dirty="0" err="1" smtClean="0">
                <a:solidFill>
                  <a:srgbClr val="FFFF00"/>
                </a:solidFill>
              </a:rPr>
              <a:t>Скобцева</a:t>
            </a:r>
            <a:r>
              <a:rPr lang="ru-RU" sz="3600" dirty="0" smtClean="0">
                <a:solidFill>
                  <a:srgbClr val="FFFF00"/>
                </a:solidFill>
              </a:rPr>
              <a:t>.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4953000"/>
            <a:ext cx="6019800" cy="17526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b="1" dirty="0" err="1" smtClean="0">
                <a:solidFill>
                  <a:srgbClr val="002060"/>
                </a:solidFill>
              </a:rPr>
              <a:t>Элен</a:t>
            </a:r>
            <a:r>
              <a:rPr lang="ru-RU" b="1" dirty="0" smtClean="0">
                <a:solidFill>
                  <a:srgbClr val="002060"/>
                </a:solidFill>
              </a:rPr>
              <a:t> (И. </a:t>
            </a:r>
            <a:r>
              <a:rPr lang="ru-RU" b="1" dirty="0" err="1" smtClean="0">
                <a:solidFill>
                  <a:srgbClr val="002060"/>
                </a:solidFill>
              </a:rPr>
              <a:t>Скобцева</a:t>
            </a:r>
            <a:r>
              <a:rPr lang="ru-RU" b="1" dirty="0" smtClean="0">
                <a:solidFill>
                  <a:srgbClr val="002060"/>
                </a:solidFill>
              </a:rPr>
              <a:t>), Анатоль (В. </a:t>
            </a:r>
            <a:r>
              <a:rPr lang="ru-RU" b="1" dirty="0" err="1" smtClean="0">
                <a:solidFill>
                  <a:srgbClr val="002060"/>
                </a:solidFill>
              </a:rPr>
              <a:t>Лановой</a:t>
            </a:r>
            <a:r>
              <a:rPr lang="ru-RU" b="1" dirty="0" smtClean="0">
                <a:solidFill>
                  <a:srgbClr val="002060"/>
                </a:solidFill>
              </a:rPr>
              <a:t>), Наташа (Л. Савельева).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7410" name="Picture 2" descr="C:\Users\Мила\Desktop\Мое добро\война и мир\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371600"/>
            <a:ext cx="5001596" cy="341947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7411" name="Picture 3" descr="C:\Users\Мила\Desktop\Мое добро\война и мир\3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0"/>
            <a:ext cx="3421062" cy="53454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6000"/>
            <a:ext cx="4191000" cy="1219200"/>
          </a:xfrm>
        </p:spPr>
        <p:txBody>
          <a:bodyPr/>
          <a:lstStyle/>
          <a:p>
            <a:r>
              <a:rPr lang="ru-RU" sz="3600" dirty="0" smtClean="0">
                <a:solidFill>
                  <a:srgbClr val="FFFF00"/>
                </a:solidFill>
              </a:rPr>
              <a:t>        </a:t>
            </a:r>
            <a:r>
              <a:rPr lang="ru-RU" sz="4000" dirty="0" smtClean="0">
                <a:solidFill>
                  <a:srgbClr val="FFFF00"/>
                </a:solidFill>
              </a:rPr>
              <a:t>Роль </a:t>
            </a:r>
            <a:br>
              <a:rPr lang="ru-RU" sz="4000" dirty="0" smtClean="0">
                <a:solidFill>
                  <a:srgbClr val="FFFF00"/>
                </a:solidFill>
              </a:rPr>
            </a:br>
            <a:r>
              <a:rPr lang="ru-RU" sz="4000" dirty="0" smtClean="0">
                <a:solidFill>
                  <a:srgbClr val="FFFF00"/>
                </a:solidFill>
              </a:rPr>
              <a:t>      Лизы  </a:t>
            </a:r>
            <a:br>
              <a:rPr lang="ru-RU" sz="4000" dirty="0" smtClean="0">
                <a:solidFill>
                  <a:srgbClr val="FFFF00"/>
                </a:solidFill>
              </a:rPr>
            </a:br>
            <a:r>
              <a:rPr lang="ru-RU" sz="4000" dirty="0" smtClean="0">
                <a:solidFill>
                  <a:srgbClr val="FFFF00"/>
                </a:solidFill>
              </a:rPr>
              <a:t>   Болконской  </a:t>
            </a:r>
            <a:br>
              <a:rPr lang="ru-RU" sz="4000" dirty="0" smtClean="0">
                <a:solidFill>
                  <a:srgbClr val="FFFF00"/>
                </a:solidFill>
              </a:rPr>
            </a:br>
            <a:r>
              <a:rPr lang="ru-RU" sz="4000" dirty="0" smtClean="0">
                <a:solidFill>
                  <a:srgbClr val="FFFF00"/>
                </a:solidFill>
              </a:rPr>
              <a:t>   исполнила  </a:t>
            </a:r>
            <a:br>
              <a:rPr lang="ru-RU" sz="4000" dirty="0" smtClean="0">
                <a:solidFill>
                  <a:srgbClr val="FFFF00"/>
                </a:solidFill>
              </a:rPr>
            </a:br>
            <a:r>
              <a:rPr lang="ru-RU" sz="4000" dirty="0" smtClean="0">
                <a:solidFill>
                  <a:srgbClr val="FFFF00"/>
                </a:solidFill>
              </a:rPr>
              <a:t>   Анастасия  </a:t>
            </a:r>
            <a:br>
              <a:rPr lang="ru-RU" sz="4000" dirty="0" smtClean="0">
                <a:solidFill>
                  <a:srgbClr val="FFFF00"/>
                </a:solidFill>
              </a:rPr>
            </a:br>
            <a:r>
              <a:rPr lang="ru-RU" sz="4000" dirty="0" smtClean="0">
                <a:solidFill>
                  <a:srgbClr val="FFFF00"/>
                </a:solidFill>
              </a:rPr>
              <a:t>  Вертинская </a:t>
            </a:r>
            <a:endParaRPr lang="ru-RU" sz="4000" dirty="0">
              <a:solidFill>
                <a:srgbClr val="FFFF00"/>
              </a:solidFill>
            </a:endParaRPr>
          </a:p>
        </p:txBody>
      </p:sp>
      <p:pic>
        <p:nvPicPr>
          <p:cNvPr id="4098" name="Picture 2" descr="C:\Users\Мила\Desktop\Мое добро\война и мир\vertinskay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0"/>
            <a:ext cx="4071938" cy="66102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i="1" dirty="0" smtClean="0">
                <a:solidFill>
                  <a:srgbClr val="002060"/>
                </a:solidFill>
              </a:rPr>
              <a:t>Л. Аннинский писал: </a:t>
            </a:r>
            <a:r>
              <a:rPr lang="ru-RU" sz="2800" dirty="0" smtClean="0">
                <a:solidFill>
                  <a:srgbClr val="002060"/>
                </a:solidFill>
              </a:rPr>
              <a:t>«Тема </a:t>
            </a:r>
            <a:r>
              <a:rPr lang="ru-RU" sz="2800" dirty="0" err="1" smtClean="0">
                <a:solidFill>
                  <a:srgbClr val="002060"/>
                </a:solidFill>
              </a:rPr>
              <a:t>киноэпопеи</a:t>
            </a:r>
            <a:r>
              <a:rPr lang="ru-RU" sz="2800" dirty="0" smtClean="0">
                <a:solidFill>
                  <a:srgbClr val="002060"/>
                </a:solidFill>
              </a:rPr>
              <a:t> «Война и мир» не текст Толстого…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28674" name="Picture 2" descr="C:\Users\Мила\Desktop\Мое добро\война и мир\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2362200"/>
            <a:ext cx="8697912" cy="434895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    …</a:t>
            </a:r>
            <a:r>
              <a:rPr lang="ru-RU" sz="2800" dirty="0" smtClean="0">
                <a:solidFill>
                  <a:srgbClr val="002060"/>
                </a:solidFill>
              </a:rPr>
              <a:t>Тема – наше постижение Толстого, наша духовная нужда в Толстом…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10242" name="Picture 2" descr="C:\Users\Мила\Desktop\Мое добро\война и мир\охот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718310"/>
            <a:ext cx="7342414" cy="51396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838200"/>
            <a:ext cx="4876800" cy="1219200"/>
          </a:xfrm>
        </p:spPr>
        <p:txBody>
          <a:bodyPr/>
          <a:lstStyle/>
          <a:p>
            <a:r>
              <a:rPr lang="ru-RU" sz="2800" dirty="0" smtClean="0"/>
              <a:t>    </a:t>
            </a:r>
            <a:r>
              <a:rPr lang="ru-RU" sz="2800" dirty="0" smtClean="0">
                <a:solidFill>
                  <a:srgbClr val="002060"/>
                </a:solidFill>
              </a:rPr>
              <a:t>Роман Л. Н. Толстого    «Война и мир» представляет собой целую эпоху не только в литературе, 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43400" y="3886200"/>
            <a:ext cx="4800600" cy="251460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  </a:t>
            </a:r>
            <a:r>
              <a:rPr lang="ru-RU" b="1" dirty="0" smtClean="0">
                <a:solidFill>
                  <a:srgbClr val="002060"/>
                </a:solidFill>
              </a:rPr>
              <a:t>но и в изобразительном и театральном искусстве, в музыке, в кинематографе.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Users\Мила\Desktop\Мое добро\война и мир\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048000"/>
            <a:ext cx="3886200" cy="3081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 bwMode="auto">
          <a:xfrm>
            <a:off x="152400" y="3505200"/>
            <a:ext cx="533400" cy="533400"/>
          </a:xfrm>
          <a:prstGeom prst="rect">
            <a:avLst/>
          </a:prstGeom>
          <a:ln w="76200"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152400" y="4572000"/>
            <a:ext cx="533400" cy="533400"/>
          </a:xfrm>
          <a:prstGeom prst="rect">
            <a:avLst/>
          </a:prstGeom>
          <a:ln w="76200"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52400" y="4038600"/>
            <a:ext cx="533400" cy="533400"/>
          </a:xfrm>
          <a:prstGeom prst="rect">
            <a:avLst/>
          </a:prstGeom>
          <a:ln w="76200"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152400" y="5105400"/>
            <a:ext cx="533400" cy="533400"/>
          </a:xfrm>
          <a:prstGeom prst="rect">
            <a:avLst/>
          </a:prstGeom>
          <a:ln w="76200"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152400" y="5638800"/>
            <a:ext cx="533400" cy="533400"/>
          </a:xfrm>
          <a:prstGeom prst="rect">
            <a:avLst/>
          </a:prstGeom>
          <a:ln w="76200"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152400" y="2971800"/>
            <a:ext cx="533400" cy="533400"/>
          </a:xfrm>
          <a:prstGeom prst="rect">
            <a:avLst/>
          </a:prstGeom>
          <a:ln w="76200"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2051" name="Picture 3" descr="C:\Users\Мила\Desktop\Мое добро\война и мир\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0200" y="304799"/>
            <a:ext cx="3048000" cy="39897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92D05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686800" cy="1219200"/>
          </a:xfrm>
        </p:spPr>
        <p:txBody>
          <a:bodyPr/>
          <a:lstStyle/>
          <a:p>
            <a:r>
              <a:rPr lang="ru-RU" sz="2800" dirty="0" smtClean="0">
                <a:solidFill>
                  <a:srgbClr val="002060"/>
                </a:solidFill>
              </a:rPr>
              <a:t>…Но подлинное чудо…это, конечно, Наташа в исполнении Л. Савельевой. Наташа, к которой, может быть, было больше всего устремлено 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81600" y="1524000"/>
            <a:ext cx="3962400" cy="33528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>
                <a:solidFill>
                  <a:srgbClr val="002060"/>
                </a:solidFill>
              </a:rPr>
              <a:t>из зрительного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                    зала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непреклонных и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ожидающих глаз…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6626" name="Picture 2" descr="C:\Users\Мила\Desktop\Мое добро\война и мир\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828800"/>
            <a:ext cx="4733925" cy="4762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rgbClr val="002060"/>
                </a:solidFill>
              </a:rPr>
              <a:t>…Я понимаю, что и Савельева не исчерпала толстовской Наташи. Да ведь это и в принципе неисчерпаемо».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15362" name="Picture 2" descr="C:\Users\Мила\Desktop\Мое добро\война и мир\савельева людм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684020"/>
            <a:ext cx="7391400" cy="51739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8915400" cy="1219200"/>
          </a:xfrm>
        </p:spPr>
        <p:txBody>
          <a:bodyPr/>
          <a:lstStyle/>
          <a:p>
            <a:r>
              <a:rPr lang="ru-RU" sz="2400" dirty="0" smtClean="0">
                <a:solidFill>
                  <a:srgbClr val="FFFF00"/>
                </a:solidFill>
              </a:rPr>
              <a:t>       Это до сих пор самый дорогой фильм в истории всего кинематографа: его бюджет опережает и «Клеопатру», и «Титаник». </a:t>
            </a:r>
            <a:br>
              <a:rPr lang="ru-RU" sz="2400" dirty="0" smtClean="0">
                <a:solidFill>
                  <a:srgbClr val="FFFF00"/>
                </a:solidFill>
              </a:rPr>
            </a:br>
            <a:r>
              <a:rPr lang="ru-RU" sz="2400" dirty="0" smtClean="0">
                <a:solidFill>
                  <a:srgbClr val="FFFF00"/>
                </a:solidFill>
              </a:rPr>
              <a:t>Картина продана в 117 стран мира. 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1026" name="Picture 2" descr="C:\Users\Мила\Desktop\Мое добро\война и мир\voinaimir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752600"/>
            <a:ext cx="6813135" cy="48600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7010400" y="1828800"/>
            <a:ext cx="21336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  В фильме больше 300 озвученных ролей, а всего в съемках принимали участие 120 тысяч статистов. 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1600200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>
                <a:solidFill>
                  <a:srgbClr val="FFFF00"/>
                </a:solidFill>
              </a:rPr>
              <a:t>             Для съемки Бородинского сражения была </a:t>
            </a:r>
            <a:r>
              <a:rPr lang="ru-RU" sz="2400" b="1" dirty="0" err="1" smtClean="0">
                <a:solidFill>
                  <a:srgbClr val="FFFF00"/>
                </a:solidFill>
              </a:rPr>
              <a:t>исполь-зована</a:t>
            </a:r>
            <a:r>
              <a:rPr lang="ru-RU" sz="2400" b="1" dirty="0" smtClean="0">
                <a:solidFill>
                  <a:srgbClr val="FFFF00"/>
                </a:solidFill>
              </a:rPr>
              <a:t> гигантская массовка - 120 тысяч солдат. Эту цифру занесли в Книгу рекордов </a:t>
            </a:r>
            <a:r>
              <a:rPr lang="ru-RU" sz="2400" b="1" dirty="0" err="1" smtClean="0">
                <a:solidFill>
                  <a:srgbClr val="FFFF00"/>
                </a:solidFill>
              </a:rPr>
              <a:t>Гиннесса</a:t>
            </a:r>
            <a:r>
              <a:rPr lang="ru-RU" sz="2400" b="1" dirty="0" smtClean="0">
                <a:solidFill>
                  <a:srgbClr val="FFFF00"/>
                </a:solidFill>
              </a:rPr>
              <a:t>. Специально для "Войны и мира" был создан кавалерийский полк,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C:\Users\Мила\Desktop\Мое добро\война и мир\voinaimir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828800"/>
            <a:ext cx="6640286" cy="4648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6781800" y="1600200"/>
            <a:ext cx="2362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который впоследствии стали называть "актерским" - на его счету более девятисот фильмов. </a:t>
            </a:r>
            <a:endParaRPr lang="ru-RU" sz="2400" dirty="0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81000"/>
            <a:ext cx="9144000" cy="1219200"/>
          </a:xfrm>
        </p:spPr>
        <p:txBody>
          <a:bodyPr/>
          <a:lstStyle/>
          <a:p>
            <a:r>
              <a:rPr lang="ru-RU" sz="2400" dirty="0" smtClean="0">
                <a:solidFill>
                  <a:srgbClr val="FFFF00"/>
                </a:solidFill>
              </a:rPr>
              <a:t>      У каждого "солдата" были оружие и исторический костюм, которые воспроизводили по частной коллекции оловянных солдатиков. На "бой" израсходовали 23 тонны взрывчатки и 40 тысяч литров керосина.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2051" name="Picture 3" descr="C:\Users\Мила\Desktop\Мое добро\война и мир\p18_voin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752600"/>
            <a:ext cx="6912616" cy="49065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763000" cy="1219200"/>
          </a:xfrm>
        </p:spPr>
        <p:txBody>
          <a:bodyPr/>
          <a:lstStyle/>
          <a:p>
            <a:r>
              <a:rPr lang="ru-RU" sz="2000" dirty="0" smtClean="0">
                <a:solidFill>
                  <a:srgbClr val="002060"/>
                </a:solidFill>
              </a:rPr>
              <a:t>     В 2007 г. вышел Новый 4-серийный телефильм "Война и мир». Снял ленту румынский режиссер Роберт </a:t>
            </a:r>
            <a:r>
              <a:rPr lang="ru-RU" sz="2000" dirty="0" err="1" smtClean="0">
                <a:solidFill>
                  <a:srgbClr val="002060"/>
                </a:solidFill>
              </a:rPr>
              <a:t>Дорнгейм</a:t>
            </a:r>
            <a:r>
              <a:rPr lang="ru-RU" sz="2000" dirty="0" smtClean="0">
                <a:solidFill>
                  <a:srgbClr val="002060"/>
                </a:solidFill>
              </a:rPr>
              <a:t>. Фильм – совместное производство таких стран, как Россия, Италия, Англия, Франция, Польша и Испания. 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11266" name="Picture 2" descr="C:\Users\Мила\Desktop\Мое добро\война и мир\евр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676400"/>
            <a:ext cx="7409689" cy="5029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Мила\Desktop\Мое добро\война и мир\ильи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600200"/>
            <a:ext cx="3771900" cy="2514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219" name="Picture 3" descr="C:\Users\Мила\Desktop\Мое добро\война и мир\исаев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6200" y="3505200"/>
            <a:ext cx="2057400" cy="27574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0" name="Picture 4" descr="C:\Users\Мила\Desktop\Мое добро\война и мир\костол 200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1371600"/>
            <a:ext cx="2675863" cy="3434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304800" y="4114800"/>
            <a:ext cx="32991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Владимир Ильин (Кутузов)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24600" y="5029200"/>
            <a:ext cx="259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Игорь </a:t>
            </a:r>
            <a:r>
              <a:rPr lang="ru-RU" b="1" dirty="0" err="1" smtClean="0">
                <a:solidFill>
                  <a:srgbClr val="002060"/>
                </a:solidFill>
              </a:rPr>
              <a:t>Костолевский</a:t>
            </a:r>
            <a:r>
              <a:rPr lang="ru-RU" b="1" dirty="0" smtClean="0">
                <a:solidFill>
                  <a:srgbClr val="002060"/>
                </a:solidFill>
              </a:rPr>
              <a:t> 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      (Александр I)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95600" y="6248400"/>
            <a:ext cx="41583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Дмитрий Исаев (Николай Ростов)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228600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</a:rPr>
              <a:t>    </a:t>
            </a:r>
            <a:r>
              <a:rPr lang="ru-RU" sz="3200" b="1" dirty="0" smtClean="0">
                <a:solidFill>
                  <a:srgbClr val="FFFF00"/>
                </a:solidFill>
              </a:rPr>
              <a:t>На роли главных героев каждая телекомпания пригласила своих звезд.</a:t>
            </a:r>
            <a:endParaRPr lang="ru-RU" sz="32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   </a:t>
            </a:r>
            <a:r>
              <a:rPr lang="ru-RU" sz="3200" dirty="0" smtClean="0">
                <a:solidFill>
                  <a:srgbClr val="FFFF00"/>
                </a:solidFill>
              </a:rPr>
              <a:t>Наташу Ростову сыграла француженка   </a:t>
            </a:r>
            <a:br>
              <a:rPr lang="ru-RU" sz="3200" dirty="0" smtClean="0">
                <a:solidFill>
                  <a:srgbClr val="FFFF00"/>
                </a:solidFill>
              </a:rPr>
            </a:br>
            <a:r>
              <a:rPr lang="ru-RU" sz="3200" dirty="0" smtClean="0">
                <a:solidFill>
                  <a:srgbClr val="FFFF00"/>
                </a:solidFill>
              </a:rPr>
              <a:t>                    </a:t>
            </a:r>
            <a:r>
              <a:rPr lang="ru-RU" sz="3200" dirty="0" err="1" smtClean="0">
                <a:solidFill>
                  <a:srgbClr val="FFFF00"/>
                </a:solidFill>
              </a:rPr>
              <a:t>Клеменс</a:t>
            </a:r>
            <a:r>
              <a:rPr lang="ru-RU" sz="3200" dirty="0" smtClean="0">
                <a:solidFill>
                  <a:srgbClr val="FFFF00"/>
                </a:solidFill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</a:rPr>
              <a:t>Поэзи</a:t>
            </a:r>
            <a:r>
              <a:rPr lang="ru-RU" sz="3200" dirty="0" smtClean="0">
                <a:solidFill>
                  <a:srgbClr val="FFFF00"/>
                </a:solidFill>
              </a:rPr>
              <a:t>.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12290" name="Picture 2" descr="C:\Users\Мила\Desktop\Мое добро\война и мир\поэз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524000"/>
            <a:ext cx="6202419" cy="5181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686800" cy="2743200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FFFF00"/>
                </a:solidFill>
              </a:rPr>
              <a:t>      А какие постановки романа </a:t>
            </a:r>
          </a:p>
          <a:p>
            <a:pPr>
              <a:buNone/>
            </a:pPr>
            <a:r>
              <a:rPr lang="ru-RU" b="1" dirty="0" smtClean="0">
                <a:solidFill>
                  <a:srgbClr val="FFFF00"/>
                </a:solidFill>
              </a:rPr>
              <a:t>«Война и мир» видели вы?</a:t>
            </a:r>
          </a:p>
          <a:p>
            <a:pPr>
              <a:buNone/>
            </a:pPr>
            <a:r>
              <a:rPr lang="ru-RU" b="1" dirty="0" smtClean="0">
                <a:solidFill>
                  <a:srgbClr val="FFFF00"/>
                </a:solidFill>
              </a:rPr>
              <a:t>     Поделитесь своими впечатлениями.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3074" name="Picture 2" descr="C:\Users\Мила\Desktop\Мое добро\война и мир\Voyna_i_mir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752600"/>
            <a:ext cx="4054729" cy="28157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5" name="Picture 3" descr="C:\Users\Мила\Desktop\Мое добро\война и мир\voinaimir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816826">
            <a:off x="2502632" y="3997908"/>
            <a:ext cx="3275913" cy="22931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 descr="C:\Users\Мила\Desktop\Мое добро\война и мир\bolshoy-new_war-and-peac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9800" y="2057400"/>
            <a:ext cx="2857500" cy="4305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1219200"/>
          </a:xfrm>
        </p:spPr>
        <p:txBody>
          <a:bodyPr/>
          <a:lstStyle/>
          <a:p>
            <a:r>
              <a:rPr lang="ru-RU" sz="2800" dirty="0" smtClean="0"/>
              <a:t>      </a:t>
            </a:r>
            <a:r>
              <a:rPr lang="ru-RU" sz="2800" b="0" dirty="0" smtClean="0">
                <a:solidFill>
                  <a:srgbClr val="002060"/>
                </a:solidFill>
              </a:rPr>
              <a:t>Произведение многоплановое, с большим количеством батальных и массовых сцен. Уже одно это затрудняет его сценическую интерпретацию.</a:t>
            </a:r>
            <a:endParaRPr lang="ru-RU" sz="2800" b="0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Users\Мила\Desktop\Мое добро\война и мир\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752600"/>
            <a:ext cx="2415549" cy="46373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51" name="Picture 3" descr="C:\Users\Мила\Desktop\Мое добро\война и мир\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9614" y="2057400"/>
            <a:ext cx="6141120" cy="3733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219200"/>
          </a:xfrm>
        </p:spPr>
        <p:txBody>
          <a:bodyPr/>
          <a:lstStyle/>
          <a:p>
            <a:r>
              <a:rPr lang="ru-RU" sz="2800" dirty="0" smtClean="0"/>
              <a:t>     </a:t>
            </a:r>
            <a:r>
              <a:rPr lang="ru-RU" sz="2800" dirty="0" smtClean="0">
                <a:solidFill>
                  <a:srgbClr val="0070C0"/>
                </a:solidFill>
              </a:rPr>
              <a:t>Авторы различных драматических постановок прослеживают, как правило, какую-либо одну сюжетную линию.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3074" name="Picture 2" descr="C:\Users\Мила\Desktop\Мое добро\война и мир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3803073"/>
            <a:ext cx="2688336" cy="30549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Мила\Desktop\Мое добро\война и мир\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1752600"/>
            <a:ext cx="3303079" cy="44557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92D05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076" name="Picture 4" descr="C:\Users\Мила\Desktop\Мое добро\война и мир\1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1201254">
            <a:off x="4815001" y="1985184"/>
            <a:ext cx="2802907" cy="1728460"/>
          </a:xfrm>
          <a:prstGeom prst="rect">
            <a:avLst/>
          </a:prstGeom>
          <a:ln w="127000" cap="rnd">
            <a:solidFill>
              <a:srgbClr val="92D05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C00000"/>
                </a:solidFill>
              </a:rPr>
              <a:t>   «Война и мир» Начало романа» в Мастерской Петра Фоменко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1676400"/>
            <a:ext cx="4876800" cy="4800600"/>
          </a:xfrm>
        </p:spPr>
        <p:txBody>
          <a:bodyPr/>
          <a:lstStyle/>
          <a:p>
            <a:pPr indent="342900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В спектакль вошли три сцены из самого начала романа. Имеет место пролог - монолог Пьера о волнующихся и передвигающихся народах, о битвах. Спектакль складывается из сцен, в которых актеры "Мастерской..." играют по нескольку ролей - именно так подчеркивается принцип чтения. </a:t>
            </a:r>
          </a:p>
          <a:p>
            <a:pPr indent="342900">
              <a:buNone/>
            </a:pP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18434" name="Picture 2" descr="C:\Users\Мила\Desktop\Мое добро\война и мир\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57800" y="1715668"/>
            <a:ext cx="3352800" cy="51423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00600" y="2971800"/>
            <a:ext cx="4343400" cy="838200"/>
          </a:xfrm>
        </p:spPr>
        <p:txBody>
          <a:bodyPr/>
          <a:lstStyle/>
          <a:p>
            <a:r>
              <a:rPr lang="ru-RU" sz="3600" dirty="0" smtClean="0">
                <a:solidFill>
                  <a:srgbClr val="FFFF00"/>
                </a:solidFill>
              </a:rPr>
              <a:t>Наташа Ростова –    </a:t>
            </a:r>
            <a:br>
              <a:rPr lang="ru-RU" sz="3600" dirty="0" smtClean="0">
                <a:solidFill>
                  <a:srgbClr val="FFFF00"/>
                </a:solidFill>
              </a:rPr>
            </a:br>
            <a:r>
              <a:rPr lang="ru-RU" sz="3600" dirty="0" smtClean="0">
                <a:solidFill>
                  <a:srgbClr val="FFFF00"/>
                </a:solidFill>
              </a:rPr>
              <a:t>       Полина </a:t>
            </a:r>
            <a:br>
              <a:rPr lang="ru-RU" sz="3600" dirty="0" smtClean="0">
                <a:solidFill>
                  <a:srgbClr val="FFFF00"/>
                </a:solidFill>
              </a:rPr>
            </a:br>
            <a:r>
              <a:rPr lang="ru-RU" sz="3600" dirty="0" smtClean="0">
                <a:solidFill>
                  <a:srgbClr val="FFFF00"/>
                </a:solidFill>
              </a:rPr>
              <a:t>     </a:t>
            </a:r>
            <a:r>
              <a:rPr lang="ru-RU" sz="3600" dirty="0" err="1" smtClean="0">
                <a:solidFill>
                  <a:srgbClr val="FFFF00"/>
                </a:solidFill>
              </a:rPr>
              <a:t>Агуреева</a:t>
            </a:r>
            <a:r>
              <a:rPr lang="ru-RU" sz="3600" dirty="0" smtClean="0">
                <a:solidFill>
                  <a:srgbClr val="FFFF00"/>
                </a:solidFill>
              </a:rPr>
              <a:t>, </a:t>
            </a:r>
            <a:br>
              <a:rPr lang="ru-RU" sz="3600" dirty="0" smtClean="0">
                <a:solidFill>
                  <a:srgbClr val="FFFF00"/>
                </a:solidFill>
              </a:rPr>
            </a:br>
            <a:r>
              <a:rPr lang="ru-RU" sz="3600" dirty="0" smtClean="0">
                <a:solidFill>
                  <a:srgbClr val="FFFF00"/>
                </a:solidFill>
              </a:rPr>
              <a:t> Соня – </a:t>
            </a:r>
            <a:br>
              <a:rPr lang="ru-RU" sz="3600" dirty="0" smtClean="0">
                <a:solidFill>
                  <a:srgbClr val="FFFF00"/>
                </a:solidFill>
              </a:rPr>
            </a:br>
            <a:r>
              <a:rPr lang="ru-RU" sz="3600" dirty="0" smtClean="0">
                <a:solidFill>
                  <a:srgbClr val="FFFF00"/>
                </a:solidFill>
              </a:rPr>
              <a:t>        Ксения </a:t>
            </a:r>
            <a:br>
              <a:rPr lang="ru-RU" sz="3600" dirty="0" smtClean="0">
                <a:solidFill>
                  <a:srgbClr val="FFFF00"/>
                </a:solidFill>
              </a:rPr>
            </a:br>
            <a:r>
              <a:rPr lang="ru-RU" sz="3600" dirty="0" smtClean="0">
                <a:solidFill>
                  <a:srgbClr val="FFFF00"/>
                </a:solidFill>
              </a:rPr>
              <a:t>      </a:t>
            </a:r>
            <a:r>
              <a:rPr lang="ru-RU" sz="3600" dirty="0" err="1" smtClean="0">
                <a:solidFill>
                  <a:srgbClr val="FFFF00"/>
                </a:solidFill>
              </a:rPr>
              <a:t>Кутепова</a:t>
            </a:r>
            <a:endParaRPr lang="ru-RU" sz="3600" dirty="0">
              <a:solidFill>
                <a:srgbClr val="FFFF00"/>
              </a:solidFill>
            </a:endParaRPr>
          </a:p>
        </p:txBody>
      </p:sp>
      <p:pic>
        <p:nvPicPr>
          <p:cNvPr id="3074" name="Picture 2" descr="C:\Users\Мила\Desktop\Мое добро\война и мир\агуреева - ростов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9174" y="304800"/>
            <a:ext cx="4548060" cy="62302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4851415" y="152400"/>
            <a:ext cx="42925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«Война и мир» Начало романа» </a:t>
            </a:r>
            <a:endParaRPr lang="ru-RU" sz="2000" b="1" dirty="0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43400" y="152400"/>
            <a:ext cx="4800600" cy="990600"/>
          </a:xfrm>
        </p:spPr>
        <p:txBody>
          <a:bodyPr/>
          <a:lstStyle/>
          <a:p>
            <a:r>
              <a:rPr lang="ru-RU" sz="2400" b="0" dirty="0" smtClean="0">
                <a:solidFill>
                  <a:srgbClr val="C00000"/>
                </a:solidFill>
              </a:rPr>
              <a:t>«Война и мир» Начало романа»</a:t>
            </a:r>
            <a:endParaRPr lang="ru-RU" sz="2400" b="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43400" y="2590800"/>
            <a:ext cx="4267200" cy="3200400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FFFF00"/>
                </a:solidFill>
              </a:rPr>
              <a:t>       Пьер Безухов – Андрей Казаков,    </a:t>
            </a:r>
          </a:p>
          <a:p>
            <a:pPr>
              <a:buNone/>
            </a:pPr>
            <a:r>
              <a:rPr lang="ru-RU" b="1" dirty="0" smtClean="0">
                <a:solidFill>
                  <a:srgbClr val="FFFF00"/>
                </a:solidFill>
              </a:rPr>
              <a:t>            Соня –</a:t>
            </a:r>
          </a:p>
          <a:p>
            <a:pPr>
              <a:buNone/>
            </a:pPr>
            <a:r>
              <a:rPr lang="ru-RU" b="1" dirty="0" smtClean="0">
                <a:solidFill>
                  <a:srgbClr val="FFFF00"/>
                </a:solidFill>
              </a:rPr>
              <a:t>    Ксения </a:t>
            </a:r>
            <a:r>
              <a:rPr lang="ru-RU" b="1" dirty="0" err="1" smtClean="0">
                <a:solidFill>
                  <a:srgbClr val="FFFF00"/>
                </a:solidFill>
              </a:rPr>
              <a:t>Кутепова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13314" name="Picture 2" descr="C:\Users\Мила\Desktop\Мое добро\война и мир\Пьер - казаков ан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04801"/>
            <a:ext cx="4173626" cy="63816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     </a:t>
            </a:r>
            <a:r>
              <a:rPr lang="ru-RU" sz="3200" dirty="0" smtClean="0">
                <a:solidFill>
                  <a:srgbClr val="0070C0"/>
                </a:solidFill>
              </a:rPr>
              <a:t>Это великое произведение дало жизнь не только драматическим, но и оперным спектаклям. </a:t>
            </a:r>
            <a:endParaRPr lang="ru-RU" sz="3200" dirty="0">
              <a:solidFill>
                <a:srgbClr val="0070C0"/>
              </a:solidFill>
            </a:endParaRPr>
          </a:p>
        </p:txBody>
      </p:sp>
      <p:pic>
        <p:nvPicPr>
          <p:cNvPr id="4098" name="Picture 2" descr="C:\Users\Мила\Desktop\melod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959044">
            <a:off x="508411" y="1848933"/>
            <a:ext cx="4728410" cy="4283203"/>
          </a:xfrm>
          <a:prstGeom prst="foldedCorner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657600" y="2057400"/>
            <a:ext cx="511276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     </a:t>
            </a:r>
            <a:r>
              <a:rPr lang="ru-RU" sz="4000" b="1" dirty="0" smtClean="0">
                <a:solidFill>
                  <a:srgbClr val="002060"/>
                </a:solidFill>
              </a:rPr>
              <a:t>Замысел такой оперы появился у композитора </a:t>
            </a:r>
          </a:p>
          <a:p>
            <a:r>
              <a:rPr lang="ru-RU" sz="4000" b="1" dirty="0" smtClean="0">
                <a:solidFill>
                  <a:srgbClr val="002060"/>
                </a:solidFill>
              </a:rPr>
              <a:t>С. С. Прокофьева </a:t>
            </a:r>
          </a:p>
          <a:p>
            <a:r>
              <a:rPr lang="ru-RU" sz="4000" b="1" dirty="0" smtClean="0">
                <a:solidFill>
                  <a:srgbClr val="002060"/>
                </a:solidFill>
              </a:rPr>
              <a:t>в 1941 году.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5" name="069_Прокофьев - Вальс (Война и мир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3048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6">
                <p:cTn id="1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30">
  <a:themeElements>
    <a:clrScheme name="Тема Office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Тема Office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9">
  <a:themeElements>
    <a:clrScheme name="Тема Office 1">
      <a:dk1>
        <a:srgbClr val="000000"/>
      </a:dk1>
      <a:lt1>
        <a:srgbClr val="FFFFFF"/>
      </a:lt1>
      <a:dk2>
        <a:srgbClr val="FFFFFF"/>
      </a:dk2>
      <a:lt2>
        <a:srgbClr val="969696"/>
      </a:lt2>
      <a:accent1>
        <a:srgbClr val="93D598"/>
      </a:accent1>
      <a:accent2>
        <a:srgbClr val="29A744"/>
      </a:accent2>
      <a:accent3>
        <a:srgbClr val="FFFFFF"/>
      </a:accent3>
      <a:accent4>
        <a:srgbClr val="000000"/>
      </a:accent4>
      <a:accent5>
        <a:srgbClr val="C8E7CA"/>
      </a:accent5>
      <a:accent6>
        <a:srgbClr val="24973D"/>
      </a:accent6>
      <a:hlink>
        <a:srgbClr val="556731"/>
      </a:hlink>
      <a:folHlink>
        <a:srgbClr val="1A3021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FFFFFF"/>
        </a:dk2>
        <a:lt2>
          <a:srgbClr val="969696"/>
        </a:lt2>
        <a:accent1>
          <a:srgbClr val="93D598"/>
        </a:accent1>
        <a:accent2>
          <a:srgbClr val="29A744"/>
        </a:accent2>
        <a:accent3>
          <a:srgbClr val="FFFFFF"/>
        </a:accent3>
        <a:accent4>
          <a:srgbClr val="000000"/>
        </a:accent4>
        <a:accent5>
          <a:srgbClr val="C8E7CA"/>
        </a:accent5>
        <a:accent6>
          <a:srgbClr val="24973D"/>
        </a:accent6>
        <a:hlink>
          <a:srgbClr val="556731"/>
        </a:hlink>
        <a:folHlink>
          <a:srgbClr val="1A302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30</Template>
  <TotalTime>508</TotalTime>
  <Words>1044</Words>
  <Application>Microsoft Office PowerPoint</Application>
  <PresentationFormat>Экран (4:3)</PresentationFormat>
  <Paragraphs>75</Paragraphs>
  <Slides>38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38</vt:i4>
      </vt:variant>
    </vt:vector>
  </HeadingPairs>
  <TitlesOfParts>
    <vt:vector size="40" baseType="lpstr">
      <vt:lpstr>30</vt:lpstr>
      <vt:lpstr>9</vt:lpstr>
      <vt:lpstr>      Роман Л. Н. Толстого    «Война и мир»         в театре и в кино  </vt:lpstr>
      <vt:lpstr>     «Книги имеют свою судьбу сообразно тому, как их принимает читатель…», - эти слова дошли до нас из далекого третьего века, и принадлежат они римскому писателю Теренциану Мавру. </vt:lpstr>
      <vt:lpstr>    Роман Л. Н. Толстого    «Война и мир» представляет собой целую эпоху не только в литературе, </vt:lpstr>
      <vt:lpstr>      Произведение многоплановое, с большим количеством батальных и массовых сцен. Уже одно это затрудняет его сценическую интерпретацию.</vt:lpstr>
      <vt:lpstr>     Авторы различных драматических постановок прослеживают, как правило, какую-либо одну сюжетную линию.</vt:lpstr>
      <vt:lpstr>   «Война и мир» Начало романа» в Мастерской Петра Фоменко</vt:lpstr>
      <vt:lpstr>Наташа Ростова –            Полина       Агуреева,   Соня –          Ксения        Кутепова</vt:lpstr>
      <vt:lpstr>«Война и мир» Начало романа»</vt:lpstr>
      <vt:lpstr>     Это великое произведение дало жизнь не только драматическим, но и оперным спектаклям. </vt:lpstr>
      <vt:lpstr>Презентация PowerPoint</vt:lpstr>
      <vt:lpstr>      В опере представлены и картины дворянского быта, и эпизоды Отечественной войны 1812 года.</vt:lpstr>
      <vt:lpstr>      «Появилась опера «Война и мир». Событие из ряда вон выходящее! Опера по роману Толстого! Это казалось невозможным. Но поскольку за это взялся Прокофьев, приходилось верить».                С. Рихтер</vt:lpstr>
      <vt:lpstr>              «Война и мир»       на сцене Большого театра.</vt:lpstr>
      <vt:lpstr>          Екатерина Щербаченко            в роли Наташи Ростовой</vt:lpstr>
      <vt:lpstr>     Известная оперная певица Анна Нетребко исполняет партию Наташи Ростовой, Метрополитен-опера, Нью-Йорк.</vt:lpstr>
      <vt:lpstr>Презентация PowerPoint</vt:lpstr>
      <vt:lpstr>Одри Хепберн в роли Наташи Ростовой</vt:lpstr>
      <vt:lpstr>   «За Толстого нельзя приниматься  с холодным сердцем».                                     С. Ф. Бондарчук</vt:lpstr>
      <vt:lpstr>    Сергей Бондарчук рассказывал:              «Работая над сценарием картины «Война и мир», я проштудировал с карандашом в руках, </vt:lpstr>
      <vt:lpstr>Презентация PowerPoint</vt:lpstr>
      <vt:lpstr>  Сергей Бондарчук сыграл в фильме одну из главных ролей.</vt:lpstr>
      <vt:lpstr>  Толстовские образы воплощали и уже известные актеры кино, и его дебютанты.</vt:lpstr>
      <vt:lpstr>     «Этот актер взял на себя трудную задачу…В скованном лице его угадывается глубина переживания, которую домышляешь до Толстого»,- так оценил игру Тихонова известный литературовед Л. Аннинский.</vt:lpstr>
      <vt:lpstr>Презентация PowerPoint</vt:lpstr>
      <vt:lpstr>                        Людмила        Савельева           в роли         Наташи          Ростовой.    Это первая роль актрисы в кино.</vt:lpstr>
      <vt:lpstr>Элен – Ирина Скобцева.</vt:lpstr>
      <vt:lpstr>        Роль        Лизы      Болконской      исполнила      Анастасия     Вертинская </vt:lpstr>
      <vt:lpstr>Л. Аннинский писал: «Тема киноэпопеи «Война и мир» не текст Толстого…</vt:lpstr>
      <vt:lpstr>    …Тема – наше постижение Толстого, наша духовная нужда в Толстом…</vt:lpstr>
      <vt:lpstr>…Но подлинное чудо…это, конечно, Наташа в исполнении Л. Савельевой. Наташа, к которой, может быть, было больше всего устремлено </vt:lpstr>
      <vt:lpstr>…Я понимаю, что и Савельева не исчерпала толстовской Наташи. Да ведь это и в принципе неисчерпаемо».</vt:lpstr>
      <vt:lpstr>       Это до сих пор самый дорогой фильм в истории всего кинематографа: его бюджет опережает и «Клеопатру», и «Титаник».  Картина продана в 117 стран мира.  </vt:lpstr>
      <vt:lpstr>Презентация PowerPoint</vt:lpstr>
      <vt:lpstr>      У каждого "солдата" были оружие и исторический костюм, которые воспроизводили по частной коллекции оловянных солдатиков. На "бой" израсходовали 23 тонны взрывчатки и 40 тысяч литров керосина.  </vt:lpstr>
      <vt:lpstr>     В 2007 г. вышел Новый 4-серийный телефильм "Война и мир». Снял ленту румынский режиссер Роберт Дорнгейм. Фильм – совместное производство таких стран, как Россия, Италия, Англия, Франция, Польша и Испания. </vt:lpstr>
      <vt:lpstr>Презентация PowerPoint</vt:lpstr>
      <vt:lpstr>   Наташу Ростову сыграла француженка                        Клеменс Поэзи.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Роман Л. Н. Толстого «Война и мир» в театре и в кино</dc:title>
  <dc:creator>Мила</dc:creator>
  <cp:lastModifiedBy>ольга</cp:lastModifiedBy>
  <cp:revision>60</cp:revision>
  <dcterms:created xsi:type="dcterms:W3CDTF">2009-05-04T15:55:14Z</dcterms:created>
  <dcterms:modified xsi:type="dcterms:W3CDTF">2019-12-09T08:39:23Z</dcterms:modified>
</cp:coreProperties>
</file>