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71" r:id="rId4"/>
    <p:sldId id="263" r:id="rId5"/>
    <p:sldId id="264" r:id="rId6"/>
    <p:sldId id="262" r:id="rId7"/>
    <p:sldId id="265" r:id="rId8"/>
    <p:sldId id="272" r:id="rId9"/>
    <p:sldId id="289" r:id="rId10"/>
    <p:sldId id="288" r:id="rId11"/>
    <p:sldId id="280" r:id="rId12"/>
    <p:sldId id="290" r:id="rId13"/>
    <p:sldId id="285" r:id="rId14"/>
    <p:sldId id="286" r:id="rId15"/>
    <p:sldId id="281" r:id="rId16"/>
    <p:sldId id="282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287" r:id="rId27"/>
    <p:sldId id="26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88EDA803-3D87-4FB3-9DA3-11764CDE8E58}">
          <p14:sldIdLst>
            <p14:sldId id="256"/>
            <p14:sldId id="257"/>
            <p14:sldId id="258"/>
            <p14:sldId id="261"/>
            <p14:sldId id="259"/>
            <p14:sldId id="271"/>
            <p14:sldId id="263"/>
            <p14:sldId id="270"/>
            <p14:sldId id="264"/>
            <p14:sldId id="269"/>
            <p14:sldId id="262"/>
            <p14:sldId id="268"/>
            <p14:sldId id="265"/>
            <p14:sldId id="267"/>
            <p14:sldId id="272"/>
            <p14:sldId id="273"/>
          </p14:sldIdLst>
        </p14:section>
        <p14:section name="Раздел без заголовка" id="{61B8D738-F474-4E8A-913E-11AFB7D7E93C}">
          <p14:sldIdLst>
            <p14:sldId id="2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6B683-2A63-45B5-B67A-9FE5CFFC2764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F7C94-E253-4828-A068-B0A033CC58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20742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творческих способностей обучающихся на уроках технологии в условиях внедрения ФГОС.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984" y="3356992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технологии: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Ковган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М.Г.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594928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«Социалистическая средняя школа №18»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41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6286544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1124744"/>
            <a:ext cx="860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48322" y="0"/>
            <a:ext cx="2047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7" name="Рисунок 6" descr="G:\ПРЕЗЕНТАЦИИ\ПРЕЗЕНТАЦИИ МОИ ПО ТЕХНОЛОГИИ\5 класс\публикация 5 кл ИНТЕРЬЕР И ПЛАНИРОВКА КУХНИ-СТОЛОВОЙ\Слайд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4240904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kuxny13-bi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643314"/>
            <a:ext cx="3461182" cy="2860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ire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35387"/>
            <a:ext cx="4805363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Рисунок 17" descr="G:\ПРЕЗЕНТАЦИИ\ПРЕЗЕНТАЦИИ МОИ ПО ТЕХНОЛОГИИ\5 класс\публикация 5 кл ИНТЕРЬЕР И ПЛАНИРОВКА КУХНИ-СТОЛОВОЙ\Слайд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5710" y="1"/>
            <a:ext cx="4334008" cy="324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8121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</a:rPr>
              <a:t/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800" dirty="0">
                <a:latin typeface="Times New Roman"/>
                <a:ea typeface="Times New Roman"/>
              </a:rPr>
              <a:t/>
            </a:r>
            <a:br>
              <a:rPr lang="ru-RU" sz="2800" dirty="0">
                <a:latin typeface="Times New Roman"/>
                <a:ea typeface="Times New Roman"/>
              </a:rPr>
            </a:br>
            <a:endParaRPr lang="ru-RU" sz="3200" dirty="0"/>
          </a:p>
        </p:txBody>
      </p:sp>
      <p:pic>
        <p:nvPicPr>
          <p:cNvPr id="6" name="Рисунок 5" descr="G:\ПРЕЗЕНТАЦИИ\ПРЕЗЕНТАЦИИ МОИ ПО ТЕХНОЛОГИИ\5 класс\публикация 5 кл ИНТЕРЬЕР И ПЛАНИРОВКА КУХНИ-СТОЛОВОЙ\Слайд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52"/>
            <a:ext cx="371477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ПРЕЗЕНТАЦИИ\ПРЕЗЕНТАЦИИ МОИ ПО ТЕХНОЛОГИИ\5 класс\публикация 5 кл ИНТЕРЬЕР И ПЛАНИРОВКА КУХНИ-СТОЛОВОЙ\Слайд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14290"/>
            <a:ext cx="378621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Рисунок 1" descr="сканирование000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0438"/>
            <a:ext cx="398872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kuhnya-eski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214686"/>
            <a:ext cx="4408488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4498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Слайд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446891"/>
            <a:ext cx="4286248" cy="321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Слайд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702" y="1"/>
            <a:ext cx="457254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Слайд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00438"/>
            <a:ext cx="4143372" cy="310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Слайд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419153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1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На своих уроках   я  знакомлю их с  правилами и основами проектной  деятельности при изучении технологии, с требованиями, предъявляемыми к проектам.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-тематические — это, как правило, индивидуальные проблемные задания, сравнительно небольшие по объему и включающие во все возможные варианты решения, вновь полученные знания;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 итоговые — это, как правило, объемные проблемные задания для рабочих групп, состоящих из нескольких учеников, выполняемые на протяжении длительного периода времени.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latin typeface="Times New Roman"/>
                <a:ea typeface="Times New Roman"/>
              </a:rPr>
              <a:t/>
            </a:r>
            <a:br>
              <a:rPr lang="ru-RU" sz="2400" dirty="0" smtClean="0">
                <a:latin typeface="Times New Roman"/>
                <a:ea typeface="Times New Roman"/>
              </a:rPr>
            </a:br>
            <a:r>
              <a:rPr lang="ru-RU" sz="2800" dirty="0" smtClean="0">
                <a:latin typeface="Times New Roman"/>
                <a:ea typeface="Times New Roman"/>
              </a:rPr>
              <a:t/>
            </a:r>
            <a:br>
              <a:rPr lang="ru-RU" sz="2800" dirty="0" smtClean="0">
                <a:latin typeface="Times New Roman"/>
                <a:ea typeface="Times New Roman"/>
              </a:rPr>
            </a:br>
            <a:r>
              <a:rPr lang="ru-RU" sz="2800" dirty="0" smtClean="0">
                <a:latin typeface="Times New Roman"/>
                <a:ea typeface="Times New Roman"/>
              </a:rPr>
              <a:t/>
            </a:r>
            <a:br>
              <a:rPr lang="ru-RU" sz="2800" dirty="0" smtClean="0">
                <a:latin typeface="Times New Roman"/>
                <a:ea typeface="Times New Roman"/>
              </a:rPr>
            </a:br>
            <a:r>
              <a:rPr lang="ru-RU" sz="2800" dirty="0" smtClean="0">
                <a:latin typeface="Times New Roman"/>
                <a:ea typeface="Times New Roman"/>
              </a:rPr>
              <a:t/>
            </a:r>
            <a:br>
              <a:rPr lang="ru-RU" sz="2800" dirty="0" smtClean="0">
                <a:latin typeface="Times New Roman"/>
                <a:ea typeface="Times New Roman"/>
              </a:rPr>
            </a:br>
            <a:r>
              <a:rPr lang="ru-RU" sz="2800" dirty="0" smtClean="0">
                <a:latin typeface="Times New Roman"/>
                <a:ea typeface="Times New Roman"/>
              </a:rPr>
              <a:t>	</a:t>
            </a:r>
            <a:br>
              <a:rPr lang="ru-RU" sz="2800" dirty="0" smtClean="0">
                <a:latin typeface="Times New Roman"/>
                <a:ea typeface="Times New Roman"/>
              </a:rPr>
            </a:br>
            <a:r>
              <a:rPr lang="ru-RU" sz="2800" dirty="0" smtClean="0">
                <a:latin typeface="Times New Roman"/>
                <a:ea typeface="Times New Roman"/>
              </a:rPr>
              <a:t>	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642918"/>
            <a:ext cx="80724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Опыт применения метода проектов дает возможность выделить два уровня тем для проектирования: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98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1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latin typeface="Times New Roman"/>
                <a:ea typeface="Times New Roman"/>
              </a:rPr>
              <a:t/>
            </a:r>
            <a:br>
              <a:rPr lang="ru-RU" sz="2400" dirty="0" smtClean="0">
                <a:latin typeface="Times New Roman"/>
                <a:ea typeface="Times New Roman"/>
              </a:rPr>
            </a:br>
            <a:r>
              <a:rPr lang="ru-RU" sz="2800" dirty="0" smtClean="0">
                <a:latin typeface="Times New Roman"/>
                <a:ea typeface="Times New Roman"/>
              </a:rPr>
              <a:t/>
            </a:r>
            <a:br>
              <a:rPr lang="ru-RU" sz="2800" dirty="0" smtClean="0">
                <a:latin typeface="Times New Roman"/>
                <a:ea typeface="Times New Roman"/>
              </a:rPr>
            </a:br>
            <a:r>
              <a:rPr lang="ru-RU" sz="2800" dirty="0" smtClean="0">
                <a:latin typeface="Times New Roman"/>
                <a:ea typeface="Times New Roman"/>
              </a:rPr>
              <a:t/>
            </a:r>
            <a:br>
              <a:rPr lang="ru-RU" sz="2800" dirty="0" smtClean="0">
                <a:latin typeface="Times New Roman"/>
                <a:ea typeface="Times New Roman"/>
              </a:rPr>
            </a:br>
            <a:r>
              <a:rPr lang="ru-RU" sz="2800" dirty="0" smtClean="0">
                <a:latin typeface="Times New Roman"/>
                <a:ea typeface="Times New Roman"/>
              </a:rPr>
              <a:t/>
            </a:r>
            <a:br>
              <a:rPr lang="ru-RU" sz="2800" dirty="0" smtClean="0">
                <a:latin typeface="Times New Roman"/>
                <a:ea typeface="Times New Roman"/>
              </a:rPr>
            </a:br>
            <a:r>
              <a:rPr lang="ru-RU" sz="2800" dirty="0" smtClean="0">
                <a:latin typeface="Times New Roman"/>
                <a:ea typeface="Times New Roman"/>
              </a:rPr>
              <a:t>	</a:t>
            </a:r>
            <a:br>
              <a:rPr lang="ru-RU" sz="2800" dirty="0" smtClean="0">
                <a:latin typeface="Times New Roman"/>
                <a:ea typeface="Times New Roman"/>
              </a:rPr>
            </a:br>
            <a:r>
              <a:rPr lang="ru-RU" sz="2800" dirty="0" smtClean="0">
                <a:latin typeface="Times New Roman"/>
                <a:ea typeface="Times New Roman"/>
              </a:rPr>
              <a:t>	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642918"/>
            <a:ext cx="8072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-218152"/>
            <a:ext cx="878687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требования таковы: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проекте обязательно должна быть решена какая-либо проблема;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процессе работы над проектом проводится исследование,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используются исследовательские методы;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исследование, как и весь проект, выполняется самостоятельно учащимися;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учитель не вмешивается в работу над проектом, он выступает в роли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консультанта;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содержательная часть проекта структурирована;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выполненного проекта должны иметь практическую значимость;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выполненных проектов должны быть материальны, т.е.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оформлены;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проект выполняется группой учащихся, то необходимо указать роль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каждого на различных этапах;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окончании работы над проектом на этапе рефлексии необходимо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проанализировать причины неудач и отметить положительные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и т.д.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98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5794" y="0"/>
            <a:ext cx="913385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1600" dirty="0">
                <a:solidFill>
                  <a:srgbClr val="000000"/>
                </a:solidFill>
                <a:latin typeface="Arial Unicode MS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Arial Unicode MS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1124744"/>
            <a:ext cx="849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ru-RU" sz="1400" dirty="0">
              <a:solidFill>
                <a:srgbClr val="000000"/>
              </a:solidFill>
              <a:effectLst/>
              <a:latin typeface="Arial Unicode M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28604"/>
            <a:ext cx="88582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внедрением проектного метода обучения, в основе которого лежат исследовательская и творческая деятельность, появляется возможность на уроках, факультативах, дополнительных занятиях, углублять и закреплять знания, полученные по другим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предметам 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математики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физики, химии,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биологии)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выполнять социальные заказы общества. Воспитывается общая информационная культура школьника, реализуется индивидуальный подход в обучении учащихся,  реализуются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межпредметные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связи.</a:t>
            </a:r>
            <a:r>
              <a:rPr lang="ru-RU" sz="20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Защита проектов проводится  в форме лекций, презентаций или выступлений.</a:t>
            </a:r>
            <a:r>
              <a:rPr lang="ru-RU" sz="2000" dirty="0" smtClean="0"/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571480"/>
            <a:ext cx="871540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Включение метода проектов в учебный процесс дает возможность учителю значительно расширить и раскрыть свой творческий потенциал, разнообразить формы проведения занятий, развить мотивационную сферу школьников. При выполнении творческого проекта создаются предпосылки для формирования у учащихся активной творческой деятельности, развитие эстетического вкуса, образного мышления, пространственного воображения.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352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5794" y="0"/>
            <a:ext cx="913385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1600" dirty="0">
                <a:solidFill>
                  <a:srgbClr val="000000"/>
                </a:solidFill>
                <a:latin typeface="Arial Unicode MS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Arial Unicode MS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1124744"/>
            <a:ext cx="849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ru-RU" sz="1400" dirty="0">
              <a:solidFill>
                <a:srgbClr val="000000"/>
              </a:solidFill>
              <a:effectLst/>
              <a:latin typeface="Arial Unicode M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885828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571480"/>
            <a:ext cx="87154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428604"/>
            <a:ext cx="778674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То, что ребенок сегодня умеет делать в сотрудничестве и под руководством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– утверждал выдающийся психолог Л.С.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Выготский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завтра он способен выполнить самостоятельно..»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2274838"/>
            <a:ext cx="821537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ходе выполнения творческих заданий на уроках, дети приобретают уверенность в своих силах, в том, что они могут от начала до конца создавать необходимые в быту вещи.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Назначение учителя– формировать у воспитанников умение творить прекрасное в повседневной жизни, в повседневном труде, в повседневных человеческих отношениях. 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79352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Кружок «Чудесные поделки» 1- 4 класс – руководитель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Ковган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М.Г.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радиционным стало участие в районном конкурсе «Лесная красавица».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E:\технология ат!!!!!!!!!\фото СШ №!8новогодние\IMG_311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63" y="2000240"/>
            <a:ext cx="3643337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технология ат!!!!!!!!!\фото СШ №!8новогодние\Маликова Анастаси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571612"/>
            <a:ext cx="2410132" cy="429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технология ат!!!!!!!!!\фото СШ №!8новогодние\фото труд\IMG_25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14554"/>
            <a:ext cx="314324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Призер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Победители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E:\технология ат!!!!!!!!!\фото СШ №!8новогодние\Мельник Павел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321471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357554" y="1857364"/>
            <a:ext cx="3451637" cy="4636413"/>
          </a:xfrm>
          <a:prstGeom prst="rect">
            <a:avLst/>
          </a:prstGeom>
          <a:noFill/>
        </p:spPr>
      </p:pic>
      <p:pic>
        <p:nvPicPr>
          <p:cNvPr id="6" name="Рисунок 5" descr="F:\декабрь 2014г\IMG_0201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367465" y="1357298"/>
            <a:ext cx="2776535" cy="370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Призеры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E:\лесная крас.2016\WP_20161213_09_22_35_Pro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14348" y="571480"/>
            <a:ext cx="3786214" cy="5454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лесная крас.2016\WP_20161213_10_01_19_Pro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500174"/>
            <a:ext cx="4096201" cy="5035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02" y="31846"/>
            <a:ext cx="9110398" cy="682615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4320480"/>
          </a:xfrm>
        </p:spPr>
        <p:txBody>
          <a:bodyPr>
            <a:noAutofit/>
          </a:bodyPr>
          <a:lstStyle/>
          <a:p>
            <a:pPr lvl="0" algn="l" fontAlgn="base">
              <a:spcAft>
                <a:spcPct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/>
            </a:r>
            <a:br>
              <a:rPr lang="ru-RU" sz="2400" dirty="0" smtClean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/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 smtClean="0">
                <a:latin typeface="Times New Roman"/>
                <a:ea typeface="Times New Roman"/>
              </a:rPr>
              <a:t/>
            </a:r>
            <a:br>
              <a:rPr lang="ru-RU" sz="2400" dirty="0" smtClean="0">
                <a:latin typeface="Times New Roman"/>
                <a:ea typeface="Times New Roman"/>
              </a:rPr>
            </a:b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	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Детское сердце чутко к призыву творить красоту… важно только, чтобы за призывами следовал труд. В.А. Сухомлинский.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	Творчество необходимо в любой сфере человеческой деятельности. Благодаря ему осуществляется прогрессивное движение общества, создаются новые машины, технические и биологические системы. Творчество постоянно меняет наш образ жизни и мышления, способствует познанию неизвестного, преобразованию и усовершенствованию нового. </a:t>
            </a:r>
            <a:r>
              <a:rPr lang="ru-RU" sz="2000" dirty="0" smtClean="0">
                <a:latin typeface="Times New Roman"/>
                <a:ea typeface="Times New Roman"/>
              </a:rPr>
              <a:t/>
            </a:r>
            <a:br>
              <a:rPr lang="ru-RU" sz="2000" dirty="0" smtClean="0">
                <a:latin typeface="Times New Roman"/>
                <a:ea typeface="Times New Roman"/>
              </a:rPr>
            </a:br>
            <a:r>
              <a:rPr lang="ru-RU" sz="2400" dirty="0" smtClean="0">
                <a:latin typeface="Times New Roman"/>
                <a:ea typeface="Times New Roman"/>
              </a:rPr>
              <a:t/>
            </a:r>
            <a:br>
              <a:rPr lang="ru-RU" sz="2400" dirty="0" smtClean="0">
                <a:latin typeface="Times New Roman"/>
                <a:ea typeface="Times New Roman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/>
                <a:ea typeface="Times New Roman"/>
              </a:rPr>
              <a:t/>
            </a:r>
            <a:br>
              <a:rPr lang="ru-RU" sz="2400" dirty="0" smtClean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/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 smtClean="0">
                <a:latin typeface="Times New Roman"/>
                <a:ea typeface="Times New Roman"/>
              </a:rPr>
              <a:t/>
            </a:r>
            <a:br>
              <a:rPr lang="ru-RU" sz="2400" dirty="0" smtClean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/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000" dirty="0">
                <a:latin typeface="Times New Roman"/>
                <a:ea typeface="Times New Roman"/>
              </a:rPr>
              <a:t/>
            </a:r>
            <a:br>
              <a:rPr lang="ru-RU" sz="2000" dirty="0">
                <a:latin typeface="Times New Roman"/>
                <a:ea typeface="Times New Roman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00858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лесная крас.2016\WP_20161213_10_03_16_Pro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714612" y="642918"/>
            <a:ext cx="4000528" cy="59293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122197" y="142852"/>
            <a:ext cx="16642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Победитель</a:t>
            </a:r>
            <a:endParaRPr lang="ru-RU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лесная крас.2016\WP_20161213_10_02_24_Pro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10951" cy="514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E:\лесная крас.2016\WP_20161213_10_53_35_Pro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786182" y="1285860"/>
            <a:ext cx="3182067" cy="4643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Золотая осень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E:\технология ат!!!!!!!!!\фото СШ №!8новогодние\WP_20151007_13_08_08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286124"/>
            <a:ext cx="5857884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E:\фото ГО -18\IMG_20181012_09443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392905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428736"/>
            <a:ext cx="4929190" cy="276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Поделки из вторичного материала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Победитель конкурса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C:\Users\школа 18\AppData\Local\Microsoft\Windows\INetCache\Content.Word\WP_20170915_09_12_39_Pro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00174"/>
            <a:ext cx="2842817" cy="504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декабрь 2014г\IMG_020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857364"/>
            <a:ext cx="2776535" cy="370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Призер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0819" y="1428737"/>
            <a:ext cx="2845619" cy="521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Конкурс «Пасха красная»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2786082" cy="495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E:\технология ат!!!!!!!!!\фото СШ №!8новогодние\Коптенкова Светлана...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714488"/>
            <a:ext cx="314327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7159" y="5429264"/>
            <a:ext cx="307183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Призер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5794" y="0"/>
            <a:ext cx="913385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1600" dirty="0">
                <a:solidFill>
                  <a:srgbClr val="000000"/>
                </a:solidFill>
                <a:latin typeface="Arial Unicode MS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Arial Unicode MS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/>
              </a:rPr>
            </a:b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1124744"/>
            <a:ext cx="849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ru-RU" sz="1400" dirty="0">
              <a:solidFill>
                <a:srgbClr val="000000"/>
              </a:solidFill>
              <a:effectLst/>
              <a:latin typeface="Arial Unicode M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885828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571480"/>
            <a:ext cx="87154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428604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2274838"/>
            <a:ext cx="8215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86000" y="714356"/>
            <a:ext cx="457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Средь множества пытливых глаз, 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Попробуй заслужить признанье.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Ребенок - главный среди нас, 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Всегда он требует вниманья.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Сумей всех лаской обаять,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Встречая каждый день улыбкой.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много знать, и не солгать,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совершать сумей ошибки.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Ребенок, словно чистый лист бумаги.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Неосторожно не сомни его судьбу,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Ты помоги ему, придай отваги,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научи выигрывать борьбу.</a:t>
            </a:r>
          </a:p>
        </p:txBody>
      </p:sp>
    </p:spTree>
    <p:extLst>
      <p:ext uri="{BB962C8B-B14F-4D97-AF65-F5344CB8AC3E}">
        <p14:creationId xmlns:p14="http://schemas.microsoft.com/office/powerpoint/2010/main" xmlns="" val="79352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1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4800" b="1" dirty="0" smtClean="0">
                <a:latin typeface="Times New Roman"/>
                <a:ea typeface="Times New Roman"/>
              </a:rPr>
              <a:t>Спасибо за внимание!</a:t>
            </a:r>
            <a:r>
              <a:rPr lang="ru-RU" sz="2400" dirty="0">
                <a:latin typeface="Times New Roman"/>
                <a:ea typeface="Times New Roman"/>
              </a:rPr>
              <a:t/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800" dirty="0">
                <a:latin typeface="Times New Roman"/>
                <a:ea typeface="Times New Roman"/>
              </a:rPr>
              <a:t/>
            </a:r>
            <a:br>
              <a:rPr lang="ru-RU" sz="2800" dirty="0">
                <a:latin typeface="Times New Roman"/>
                <a:ea typeface="Times New Roman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49564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02" y="31846"/>
            <a:ext cx="9110398" cy="682615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4624"/>
            <a:ext cx="8786874" cy="6192688"/>
          </a:xfrm>
        </p:spPr>
        <p:txBody>
          <a:bodyPr>
            <a:noAutofit/>
          </a:bodyPr>
          <a:lstStyle/>
          <a:p>
            <a:pPr marL="342900" indent="-342900" algn="l">
              <a:tabLst>
                <a:tab pos="457200" algn="l"/>
              </a:tabLst>
            </a:pP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/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	</a:t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	</a:t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	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Базовые принципы системно 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подхода положенного в основу ФГОС , определяют новые формы организации учебного процесса. Одним из путей повышения мотивации, эффективности учебной деятельности в школе, является включение обучающих в проектную деятельность и выполнению требований ФГОС.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	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Раскрыть и развить творческие способности – одна из задач учителя технологии. Это способствует становлению ученика: он становится более самостоятельным в своих суждениях, имеет свою точку зрения и аргументировано умеет ее отстаивать. Повышается работоспособность. Но самое главное – это то, что у ребенка развивается его эмоциональная сфера, его чувства, душа.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/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/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/>
            </a:r>
            <a:br>
              <a:rPr lang="ru-RU" sz="2000" dirty="0">
                <a:latin typeface="Times New Roman"/>
                <a:ea typeface="Times New Roman"/>
              </a:rPr>
            </a:br>
            <a:r>
              <a:rPr lang="ru-RU" sz="2400" dirty="0" smtClean="0">
                <a:latin typeface="Times New Roman"/>
                <a:ea typeface="Times New Roman"/>
              </a:rPr>
              <a:t/>
            </a:r>
            <a:br>
              <a:rPr lang="ru-RU" sz="2400" dirty="0" smtClean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/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 smtClean="0">
                <a:latin typeface="Times New Roman"/>
                <a:ea typeface="Times New Roman"/>
              </a:rPr>
              <a:t/>
            </a:r>
            <a:br>
              <a:rPr lang="ru-RU" sz="2400" dirty="0" smtClean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/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 smtClean="0">
                <a:latin typeface="Times New Roman"/>
                <a:ea typeface="Times New Roman"/>
              </a:rPr>
              <a:t/>
            </a:r>
            <a:br>
              <a:rPr lang="ru-RU" sz="2400" dirty="0" smtClean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/>
            </a:r>
            <a:br>
              <a:rPr lang="ru-RU" sz="2400" dirty="0">
                <a:latin typeface="Times New Roman"/>
                <a:ea typeface="Times New Roman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21814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1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444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если развиты его эмоции, то будет развиваться и мышление. А думающий человек это и есть тот человек, который должен выйти из стен школы. 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А.С.Макаренко говорил: «Нет методов заведомо плохих, либо хороших, только в системе педагогических средств может быть дана их объективная оценка, проверенная опытом». Поэтому я в своей работе поставила перед собой цели изучать, разрабатывать и внедрять метод проектов.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Основой программы общеобразовательной области «Технология» являются разработка и выполнение творческого проекта.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00213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1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Проектное обучение даёт развитие активной творческой личности, способной самостоятельно приобретать новые знания и навыки. Этот метод позволяет учесть потребности, интересы, склонности, способности и возможности детей. В основе создания творческого проекта лежит процесс творчества учителя и ученика.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соответствии с требованиями Федерального государственного образовательного стандарта, создаются условия для развития творческих способностей учащихся через проектную деятельность.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62422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1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9750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Проект – это особая часть школьной воспитательной среды, которая дает учащимся возможность применить свои знания на деле, помогает сориентироваться в мире профессий, формирует технологическую культуру и творческое отношение к труду, чувство гордости за свои умелые руки и умную голову. В процессе выполнения проекта учащиеся не только изготовляют различные изделия, но и проводят своеобразные исследования. Это поисково-исследовательское начало прямо связано с внедрением в технологическую подготовку школьников метода проектов. У детей появляется желание и возможность разработать, проанализировать, проверить и воплотить возникшие у них идеи в материале.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61204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1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Метод проектов, безусловно, является исследовательским методом, способным сформировать у учащегося опыт творческой деятельности. Работа над проектом вырабатывает устойчивые интересы, постоянную потребность в творческих поисках, ибо вне деятельности интересы и потребности не возникают.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Организация метода проектов требует от преподавателя большой работы по конструированию специальных условий для учащегося с целью выявления и развития его творческого потенциала. Практически, это заключается в искусственном конструировании проблем и проблемных задач для решения их учащимися.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школе на уроках технологии перед учащимися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 ставлю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учебную цель и даю максимально возможную самостоятельность для выполнения учебного проекта. В работе помогает использование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мультимедийного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проектора.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/>
                <a:ea typeface="Times New Roman"/>
              </a:rPr>
              <a:t/>
            </a:r>
            <a:br>
              <a:rPr lang="ru-RU" sz="2800" dirty="0">
                <a:latin typeface="Times New Roman"/>
                <a:ea typeface="Times New Roman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59244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71528"/>
            <a:ext cx="9133852" cy="74295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6286544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-помогать ученикам в поиске нужной информации;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-являться источником информации;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-координировать весь процесс;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-поощрять учеников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Ученики могут выбрать проблемную область, задачу из предложенных мной, что позволяет создавать работоспособные группы и учитывать предметные склонности учащихся.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На  этапе (5-6 класс) самыми любимыми темами, в этом возрасте, стали проект «Планирование кухни-столовой» ,«Приготовление воскресного семейного завтрака». Индивидуальность каждого проекта выражается в произвольном выборе декоративного оформления, а обязательность, применения определенных инструментов, служат в качестве закрепления пройденного материала.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1124744"/>
            <a:ext cx="860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48322" y="0"/>
            <a:ext cx="2047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Функции учителя: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121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6286544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1124744"/>
            <a:ext cx="860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G:\ПРЕЗЕНТАЦИИ\ПРЕЗЕНТАЦИИ МОИ ПО ТЕХНОЛОГИИ\5 класс\публикация 5 кл ИНТЕРЬЕР И ПЛАНИРОВКА КУХНИ-СТОЛОВОЙ\Слайд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450059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Рисунок 19" descr="G:\ПРЕЗЕНТАЦИИ\ПРЕЗЕНТАЦИИ МОИ ПО ТЕХНОЛОГИИ\5 класс\публикация 5 кл ИНТЕРЬЕР И ПЛАНИРОВКА КУХНИ-СТОЛОВОЙ\Слайд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46820"/>
            <a:ext cx="4424362" cy="331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7-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57166"/>
            <a:ext cx="4365625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8121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221</Words>
  <Application>Microsoft Office PowerPoint</Application>
  <PresentationFormat>Экран (4:3)</PresentationFormat>
  <Paragraphs>121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Развитие творческих способностей обучающихся на уроках технологии в условиях внедрения ФГОС.</vt:lpstr>
      <vt:lpstr>           Детское сердце чутко к призыву творить красоту… важно только, чтобы за призывами следовал труд. В.А. Сухомлинский.   Творчество необходимо в любой сфере человеческой деятельности. Благодаря ему осуществляется прогрессивное движение общества, создаются новые машины, технические и биологические системы. Творчество постоянно меняет наш образ жизни и мышления, способствует познанию неизвестного, преобразованию и усовершенствованию нового.         </vt:lpstr>
      <vt:lpstr>                    Базовые принципы системно – деятельностного подхода положенного в основу ФГОС , определяют новые формы организации учебного процесса. Одним из путей повышения мотивации, эффективности учебной деятельности в школе, является включение обучающих в проектную деятельность и выполнению требований ФГОС.   Раскрыть и развить творческие способности – одна из задач учителя технологии. Это способствует становлению ученика: он становится более самостоятельным в своих суждениях, имеет свою точку зрения и аргументировано умеет ее отстаивать. Повышается работоспособность. Но самое главное – это то, что у ребенка развивается его эмоциональная сфера, его чувства, душа.             </vt:lpstr>
      <vt:lpstr>  А если развиты его эмоции, то будет развиваться и мышление. А думающий человек это и есть тот человек, который должен выйти из стен школы.  А.С.Макаренко говорил: «Нет методов заведомо плохих, либо хороших, только в системе педагогических средств может быть дана их объективная оценка, проверенная опытом». Поэтому я в своей работе поставила перед собой цели изучать, разрабатывать и внедрять метод проектов. Основой программы общеобразовательной области «Технология» являются разработка и выполнение творческого проекта. </vt:lpstr>
      <vt:lpstr> Проектное обучение даёт развитие активной творческой личности, способной самостоятельно приобретать новые знания и навыки. Этот метод позволяет учесть потребности, интересы, склонности, способности и возможности детей. В основе создания творческого проекта лежит процесс творчества учителя и ученика.   В соответствии с требованиями Федерального государственного образовательного стандарта, создаются условия для развития творческих способностей учащихся через проектную деятельность. </vt:lpstr>
      <vt:lpstr> Проект – это особая часть школьной воспитательной среды, которая дает учащимся возможность применить свои знания на деле, помогает сориентироваться в мире профессий, формирует технологическую культуру и творческое отношение к труду, чувство гордости за свои умелые руки и умную голову. В процессе выполнения проекта учащиеся не только изготовляют различные изделия, но и проводят своеобразные исследования. Это поисково-исследовательское начало прямо связано с внедрением в технологическую подготовку школьников метода проектов. У детей появляется желание и возможность разработать, проанализировать, проверить и воплотить возникшие у них идеи в материале. </vt:lpstr>
      <vt:lpstr>   Метод проектов, безусловно, является исследовательским методом, способным сформировать у учащегося опыт творческой деятельности. Работа над проектом вырабатывает устойчивые интересы, постоянную потребность в творческих поисках, ибо вне деятельности интересы и потребности не возникают.  Организация метода проектов требует от преподавателя большой работы по конструированию специальных условий для учащегося с целью выявления и развития его творческого потенциала. Практически, это заключается в искусственном конструировании проблем и проблемных задач для решения их учащимися.          В школе на уроках технологии перед учащимися я ставлю учебную цель и даю максимально возможную самостоятельность для выполнения учебного проекта. В работе помогает использование мультимедийного проектора.  </vt:lpstr>
      <vt:lpstr>    -помогать ученикам в поиске нужной информации; -являться источником информации; -координировать весь процесс; -поощрять учеников  Ученики могут выбрать проблемную область, задачу из предложенных мной, что позволяет создавать работоспособные группы и учитывать предметные склонности учащихся.  На  этапе (5-6 класс) самыми любимыми темами, в этом возрасте, стали проект «Планирование кухни-столовой» ,«Приготовление воскресного семейного завтрака». Индивидуальность каждого проекта выражается в произвольном выборе декоративного оформления, а обязательность, применения определенных инструментов, служат в качестве закрепления пройденного материала. </vt:lpstr>
      <vt:lpstr>     </vt:lpstr>
      <vt:lpstr> </vt:lpstr>
      <vt:lpstr>  </vt:lpstr>
      <vt:lpstr>Слайд 12</vt:lpstr>
      <vt:lpstr>        На своих уроках   я  знакомлю их с  правилами и основами проектной  деятельности при изучении технологии, с требованиями, предъявляемыми к проектам.     -тематические — это, как правило, индивидуальные проблемные задания, сравнительно небольшие по объему и включающие во все возможные варианты решения, вновь полученные знания; - итоговые — это, как правило, объемные проблемные задания для рабочих групп, состоящих из нескольких учеников, выполняемые на протяжении длительного периода времени.         </vt:lpstr>
      <vt:lpstr>                </vt:lpstr>
      <vt:lpstr>              </vt:lpstr>
      <vt:lpstr>              </vt:lpstr>
      <vt:lpstr>Кружок «Чудесные поделки» 1- 4 класс – руководитель Ковган М.Г. Традиционным стало участие в районном конкурсе «Лесная красавица».</vt:lpstr>
      <vt:lpstr>Призер                      Победители</vt:lpstr>
      <vt:lpstr>Призеры</vt:lpstr>
      <vt:lpstr>Слайд 20</vt:lpstr>
      <vt:lpstr>Слайд 21</vt:lpstr>
      <vt:lpstr>Золотая осень</vt:lpstr>
      <vt:lpstr>Поделки из вторичного материала Победитель конкурса</vt:lpstr>
      <vt:lpstr>Призер </vt:lpstr>
      <vt:lpstr>Конкурс «Пасха красная»</vt:lpstr>
      <vt:lpstr>              </vt:lpstr>
      <vt:lpstr>Спасибо за внимание!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активных форм обучения в преподавании технологии </dc:title>
  <dc:creator>Елизавета</dc:creator>
  <cp:lastModifiedBy>Владислав Сергеевич</cp:lastModifiedBy>
  <cp:revision>45</cp:revision>
  <dcterms:created xsi:type="dcterms:W3CDTF">2016-03-23T16:00:40Z</dcterms:created>
  <dcterms:modified xsi:type="dcterms:W3CDTF">2018-12-09T10:21:11Z</dcterms:modified>
</cp:coreProperties>
</file>